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hFV0YQOa0hJugk2vc6sJF//m8j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079e7bc0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079e7bc09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e079e7bc09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e079e7bc09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079e7bc0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e079e7bc09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079e7bc0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e079e7bc09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079e7bc0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e079e7bc09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1d55b5e2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e1d55b5e2c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1d55b5e2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1d55b5e2c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079e7bc0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e079e7bc09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1d55b5e2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e1d55b5e2c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e1d55b5e2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e1d55b5e2c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e1d55b5e2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e1d55b5e2c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e1d55b5e2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e1d55b5e2c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e1d55b5e2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e1d55b5e2c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079e7bc0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e079e7bc09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079e7bc09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e079e7bc09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079e7bc0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079e7bc09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0dba95afeb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0dba95afe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0dba95afe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0dba95afeb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e079e7bc0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e079e7bc09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079e7bc0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079e7bc09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e079e7bc0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e079e7bc09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079e7bc09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e079e7bc09_0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a">
  <p:cSld name="Capa">
    <p:spTree>
      <p:nvGrpSpPr>
        <p:cNvPr id="7" name="Shape 7"/>
        <p:cNvGrpSpPr/>
        <p:nvPr/>
      </p:nvGrpSpPr>
      <p:grpSpPr>
        <a:xfrm>
          <a:off x="0" y="0"/>
          <a:ext cx="0" cy="0"/>
          <a:chOff x="0" y="0"/>
          <a:chExt cx="0" cy="0"/>
        </a:xfrm>
      </p:grpSpPr>
      <p:pic>
        <p:nvPicPr>
          <p:cNvPr id="8" name="Google Shape;8;p18"/>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9" name="Google Shape;9;p18"/>
          <p:cNvSpPr txBox="1"/>
          <p:nvPr>
            <p:ph type="ctrTitle"/>
          </p:nvPr>
        </p:nvSpPr>
        <p:spPr>
          <a:xfrm>
            <a:off x="1012508" y="4122782"/>
            <a:ext cx="13716000" cy="240755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3755A"/>
              </a:buClr>
              <a:buSzPts val="9200"/>
              <a:buFont typeface="Calibri"/>
              <a:buNone/>
              <a:defRPr b="1" i="0" sz="9200" u="none" cap="none" strike="noStrike">
                <a:solidFill>
                  <a:srgbClr val="23755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0" name="Google Shape;10;p18"/>
          <p:cNvPicPr preferRelativeResize="0"/>
          <p:nvPr/>
        </p:nvPicPr>
        <p:blipFill rotWithShape="1">
          <a:blip r:embed="rId3">
            <a:alphaModFix/>
          </a:blip>
          <a:srcRect b="0" l="0" r="0" t="0"/>
          <a:stretch/>
        </p:blipFill>
        <p:spPr>
          <a:xfrm>
            <a:off x="1035368" y="678647"/>
            <a:ext cx="8343712" cy="2135990"/>
          </a:xfrm>
          <a:prstGeom prst="rect">
            <a:avLst/>
          </a:prstGeom>
          <a:noFill/>
          <a:ln>
            <a:noFill/>
          </a:ln>
        </p:spPr>
      </p:pic>
      <p:pic>
        <p:nvPicPr>
          <p:cNvPr id="11" name="Google Shape;11;p18"/>
          <p:cNvPicPr preferRelativeResize="0"/>
          <p:nvPr/>
        </p:nvPicPr>
        <p:blipFill rotWithShape="1">
          <a:blip r:embed="rId4">
            <a:alphaModFix/>
          </a:blip>
          <a:srcRect b="0" l="0" r="0" t="0"/>
          <a:stretch/>
        </p:blipFill>
        <p:spPr>
          <a:xfrm>
            <a:off x="16554676" y="9109915"/>
            <a:ext cx="1225590" cy="965152"/>
          </a:xfrm>
          <a:prstGeom prst="rect">
            <a:avLst/>
          </a:prstGeom>
          <a:noFill/>
          <a:ln>
            <a:noFill/>
          </a:ln>
        </p:spPr>
      </p:pic>
      <p:pic>
        <p:nvPicPr>
          <p:cNvPr id="12" name="Google Shape;12;p18"/>
          <p:cNvPicPr preferRelativeResize="0"/>
          <p:nvPr/>
        </p:nvPicPr>
        <p:blipFill rotWithShape="1">
          <a:blip r:embed="rId5">
            <a:alphaModFix/>
          </a:blip>
          <a:srcRect b="0" l="0" r="0" t="0"/>
          <a:stretch/>
        </p:blipFill>
        <p:spPr>
          <a:xfrm>
            <a:off x="16617486" y="7124700"/>
            <a:ext cx="1006194" cy="1628776"/>
          </a:xfrm>
          <a:prstGeom prst="rect">
            <a:avLst/>
          </a:prstGeom>
          <a:noFill/>
          <a:ln>
            <a:noFill/>
          </a:ln>
        </p:spPr>
      </p:pic>
      <p:pic>
        <p:nvPicPr>
          <p:cNvPr id="13" name="Google Shape;13;p18"/>
          <p:cNvPicPr preferRelativeResize="0"/>
          <p:nvPr/>
        </p:nvPicPr>
        <p:blipFill rotWithShape="1">
          <a:blip r:embed="rId6">
            <a:alphaModFix/>
          </a:blip>
          <a:srcRect b="2091" l="0" r="0" t="0"/>
          <a:stretch/>
        </p:blipFill>
        <p:spPr>
          <a:xfrm>
            <a:off x="0" y="7562497"/>
            <a:ext cx="1350090" cy="445648"/>
          </a:xfrm>
          <a:prstGeom prst="rect">
            <a:avLst/>
          </a:prstGeom>
          <a:noFill/>
          <a:ln>
            <a:noFill/>
          </a:ln>
        </p:spPr>
      </p:pic>
      <p:pic>
        <p:nvPicPr>
          <p:cNvPr id="14" name="Google Shape;14;p18"/>
          <p:cNvPicPr preferRelativeResize="0"/>
          <p:nvPr/>
        </p:nvPicPr>
        <p:blipFill rotWithShape="1">
          <a:blip r:embed="rId7">
            <a:alphaModFix/>
          </a:blip>
          <a:srcRect b="2145" l="0" r="0" t="0"/>
          <a:stretch/>
        </p:blipFill>
        <p:spPr>
          <a:xfrm>
            <a:off x="0" y="8215620"/>
            <a:ext cx="1350090" cy="445405"/>
          </a:xfrm>
          <a:prstGeom prst="rect">
            <a:avLst/>
          </a:prstGeom>
          <a:noFill/>
          <a:ln>
            <a:noFill/>
          </a:ln>
        </p:spPr>
      </p:pic>
      <p:sp>
        <p:nvSpPr>
          <p:cNvPr id="15" name="Google Shape;15;p18"/>
          <p:cNvSpPr txBox="1"/>
          <p:nvPr>
            <p:ph idx="1" type="body"/>
          </p:nvPr>
        </p:nvSpPr>
        <p:spPr>
          <a:xfrm>
            <a:off x="1454150" y="7499350"/>
            <a:ext cx="11461750" cy="5191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500"/>
              </a:spcBef>
              <a:spcAft>
                <a:spcPts val="0"/>
              </a:spcAft>
              <a:buClr>
                <a:srgbClr val="4E5447"/>
              </a:buClr>
              <a:buSzPts val="4300"/>
              <a:buFont typeface="Arial"/>
              <a:buNone/>
              <a:defRPr b="1" i="0" sz="4300" u="none" cap="none" strike="noStrike">
                <a:solidFill>
                  <a:srgbClr val="4E5447"/>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6" name="Google Shape;16;p18"/>
          <p:cNvSpPr txBox="1"/>
          <p:nvPr>
            <p:ph idx="2" type="body"/>
          </p:nvPr>
        </p:nvSpPr>
        <p:spPr>
          <a:xfrm>
            <a:off x="1463926" y="8141912"/>
            <a:ext cx="11461750" cy="5191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500"/>
              </a:spcBef>
              <a:spcAft>
                <a:spcPts val="0"/>
              </a:spcAft>
              <a:buClr>
                <a:srgbClr val="4E5447"/>
              </a:buClr>
              <a:buSzPts val="4300"/>
              <a:buFont typeface="Arial"/>
              <a:buNone/>
              <a:defRPr b="1" i="0" sz="4300" u="none" cap="none" strike="noStrike">
                <a:solidFill>
                  <a:srgbClr val="4E5447"/>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do Azul">
  <p:cSld name="Fundo Azul">
    <p:spTree>
      <p:nvGrpSpPr>
        <p:cNvPr id="17" name="Shape 17"/>
        <p:cNvGrpSpPr/>
        <p:nvPr/>
      </p:nvGrpSpPr>
      <p:grpSpPr>
        <a:xfrm>
          <a:off x="0" y="0"/>
          <a:ext cx="0" cy="0"/>
          <a:chOff x="0" y="0"/>
          <a:chExt cx="0" cy="0"/>
        </a:xfrm>
      </p:grpSpPr>
      <p:pic>
        <p:nvPicPr>
          <p:cNvPr id="18" name="Google Shape;18;p19"/>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19" name="Google Shape;19;p19"/>
          <p:cNvSpPr txBox="1"/>
          <p:nvPr>
            <p:ph type="ctrTitle"/>
          </p:nvPr>
        </p:nvSpPr>
        <p:spPr>
          <a:xfrm>
            <a:off x="1000325" y="450437"/>
            <a:ext cx="16287350" cy="1216131"/>
          </a:xfrm>
          <a:prstGeom prst="rect">
            <a:avLst/>
          </a:prstGeom>
          <a:noFill/>
          <a:ln>
            <a:noFill/>
          </a:ln>
        </p:spPr>
        <p:txBody>
          <a:bodyPr anchorCtr="0" anchor="t" bIns="45700" lIns="91425" spcFirstLastPara="1" rIns="91425" wrap="square" tIns="45700">
            <a:noAutofit/>
          </a:bodyPr>
          <a:lstStyle>
            <a:lvl1pPr lvl="0" marR="0" rtl="0" algn="ctr">
              <a:lnSpc>
                <a:spcPct val="146031"/>
              </a:lnSpc>
              <a:spcBef>
                <a:spcPts val="0"/>
              </a:spcBef>
              <a:spcAft>
                <a:spcPts val="0"/>
              </a:spcAft>
              <a:buClr>
                <a:schemeClr val="lt1"/>
              </a:buClr>
              <a:buSzPts val="6300"/>
              <a:buFont typeface="Calibri"/>
              <a:buNone/>
              <a:defRPr b="1" i="0" sz="63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 name="Google Shape;20;p19"/>
          <p:cNvSpPr txBox="1"/>
          <p:nvPr>
            <p:ph idx="1" type="body"/>
          </p:nvPr>
        </p:nvSpPr>
        <p:spPr>
          <a:xfrm>
            <a:off x="1000125" y="3038167"/>
            <a:ext cx="16287750" cy="49262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20000"/>
              </a:lnSpc>
              <a:spcBef>
                <a:spcPts val="2400"/>
              </a:spcBef>
              <a:spcAft>
                <a:spcPts val="0"/>
              </a:spcAft>
              <a:buClr>
                <a:schemeClr val="lt1"/>
              </a:buClr>
              <a:buSzPts val="5000"/>
              <a:buFont typeface="Arial"/>
              <a:buNone/>
              <a:defRPr b="0" i="0" sz="5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do Verde">
  <p:cSld name="Fundo Verde">
    <p:spTree>
      <p:nvGrpSpPr>
        <p:cNvPr id="21" name="Shape 21"/>
        <p:cNvGrpSpPr/>
        <p:nvPr/>
      </p:nvGrpSpPr>
      <p:grpSpPr>
        <a:xfrm>
          <a:off x="0" y="0"/>
          <a:ext cx="0" cy="0"/>
          <a:chOff x="0" y="0"/>
          <a:chExt cx="0" cy="0"/>
        </a:xfrm>
      </p:grpSpPr>
      <p:pic>
        <p:nvPicPr>
          <p:cNvPr id="22" name="Google Shape;22;p20"/>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23" name="Google Shape;23;p20"/>
          <p:cNvSpPr txBox="1"/>
          <p:nvPr>
            <p:ph type="ctrTitle"/>
          </p:nvPr>
        </p:nvSpPr>
        <p:spPr>
          <a:xfrm>
            <a:off x="1000325" y="450437"/>
            <a:ext cx="16287350" cy="1216131"/>
          </a:xfrm>
          <a:prstGeom prst="rect">
            <a:avLst/>
          </a:prstGeom>
          <a:noFill/>
          <a:ln>
            <a:noFill/>
          </a:ln>
        </p:spPr>
        <p:txBody>
          <a:bodyPr anchorCtr="0" anchor="t" bIns="45700" lIns="91425" spcFirstLastPara="1" rIns="91425" wrap="square" tIns="45700">
            <a:noAutofit/>
          </a:bodyPr>
          <a:lstStyle>
            <a:lvl1pPr lvl="0" marR="0" rtl="0" algn="ctr">
              <a:lnSpc>
                <a:spcPct val="146031"/>
              </a:lnSpc>
              <a:spcBef>
                <a:spcPts val="0"/>
              </a:spcBef>
              <a:spcAft>
                <a:spcPts val="0"/>
              </a:spcAft>
              <a:buClr>
                <a:schemeClr val="lt1"/>
              </a:buClr>
              <a:buSzPts val="6300"/>
              <a:buFont typeface="Calibri"/>
              <a:buNone/>
              <a:defRPr b="1" i="0" sz="63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20"/>
          <p:cNvSpPr txBox="1"/>
          <p:nvPr>
            <p:ph idx="1" type="body"/>
          </p:nvPr>
        </p:nvSpPr>
        <p:spPr>
          <a:xfrm>
            <a:off x="1000125" y="3038167"/>
            <a:ext cx="16287750" cy="49262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20000"/>
              </a:lnSpc>
              <a:spcBef>
                <a:spcPts val="2400"/>
              </a:spcBef>
              <a:spcAft>
                <a:spcPts val="0"/>
              </a:spcAft>
              <a:buClr>
                <a:schemeClr val="lt1"/>
              </a:buClr>
              <a:buSzPts val="5000"/>
              <a:buFont typeface="Arial"/>
              <a:buNone/>
              <a:defRPr b="0" i="0" sz="5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1">
  <p:cSld name="Conteúdo 1">
    <p:spTree>
      <p:nvGrpSpPr>
        <p:cNvPr id="25" name="Shape 25"/>
        <p:cNvGrpSpPr/>
        <p:nvPr/>
      </p:nvGrpSpPr>
      <p:grpSpPr>
        <a:xfrm>
          <a:off x="0" y="0"/>
          <a:ext cx="0" cy="0"/>
          <a:chOff x="0" y="0"/>
          <a:chExt cx="0" cy="0"/>
        </a:xfrm>
      </p:grpSpPr>
      <p:pic>
        <p:nvPicPr>
          <p:cNvPr id="26" name="Google Shape;26;p21"/>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27" name="Google Shape;27;p21"/>
          <p:cNvSpPr txBox="1"/>
          <p:nvPr>
            <p:ph type="ctrTitle"/>
          </p:nvPr>
        </p:nvSpPr>
        <p:spPr>
          <a:xfrm>
            <a:off x="575186" y="524177"/>
            <a:ext cx="11665975" cy="1216131"/>
          </a:xfrm>
          <a:prstGeom prst="rect">
            <a:avLst/>
          </a:prstGeom>
          <a:noFill/>
          <a:ln>
            <a:noFill/>
          </a:ln>
        </p:spPr>
        <p:txBody>
          <a:bodyPr anchorCtr="0" anchor="t" bIns="45700" lIns="91425" spcFirstLastPara="1" rIns="91425" wrap="square" tIns="45700">
            <a:noAutofit/>
          </a:bodyPr>
          <a:lstStyle>
            <a:lvl1pPr lvl="0" marR="0" rtl="0" algn="l">
              <a:lnSpc>
                <a:spcPct val="131428"/>
              </a:lnSpc>
              <a:spcBef>
                <a:spcPts val="0"/>
              </a:spcBef>
              <a:spcAft>
                <a:spcPts val="0"/>
              </a:spcAft>
              <a:buClr>
                <a:srgbClr val="476559"/>
              </a:buClr>
              <a:buSzPts val="7000"/>
              <a:buFont typeface="Calibri"/>
              <a:buNone/>
              <a:defRPr b="1" i="0" sz="7000" u="none" cap="none" strike="noStrike">
                <a:solidFill>
                  <a:srgbClr val="4765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21"/>
          <p:cNvSpPr txBox="1"/>
          <p:nvPr>
            <p:ph idx="1" type="body"/>
          </p:nvPr>
        </p:nvSpPr>
        <p:spPr>
          <a:xfrm>
            <a:off x="819150" y="2336038"/>
            <a:ext cx="16725900" cy="62654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0"/>
              </a:spcBef>
              <a:spcAft>
                <a:spcPts val="0"/>
              </a:spcAft>
              <a:buClr>
                <a:srgbClr val="565755"/>
              </a:buClr>
              <a:buSzPts val="3000"/>
              <a:buFont typeface="Arial"/>
              <a:buNone/>
              <a:defRPr b="0" i="0" sz="3000" u="none" cap="none" strike="noStrike">
                <a:solidFill>
                  <a:srgbClr val="565755"/>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pic>
        <p:nvPicPr>
          <p:cNvPr id="29" name="Google Shape;29;p21"/>
          <p:cNvPicPr preferRelativeResize="0"/>
          <p:nvPr/>
        </p:nvPicPr>
        <p:blipFill rotWithShape="1">
          <a:blip r:embed="rId3">
            <a:alphaModFix/>
          </a:blip>
          <a:srcRect b="0" l="0" r="0" t="0"/>
          <a:stretch/>
        </p:blipFill>
        <p:spPr>
          <a:xfrm>
            <a:off x="12755510" y="458039"/>
            <a:ext cx="4889463" cy="12517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2">
  <p:cSld name="Conteúdo 2">
    <p:spTree>
      <p:nvGrpSpPr>
        <p:cNvPr id="30" name="Shape 30"/>
        <p:cNvGrpSpPr/>
        <p:nvPr/>
      </p:nvGrpSpPr>
      <p:grpSpPr>
        <a:xfrm>
          <a:off x="0" y="0"/>
          <a:ext cx="0" cy="0"/>
          <a:chOff x="0" y="0"/>
          <a:chExt cx="0" cy="0"/>
        </a:xfrm>
      </p:grpSpPr>
      <p:pic>
        <p:nvPicPr>
          <p:cNvPr id="31" name="Google Shape;31;p22"/>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32" name="Google Shape;32;p22"/>
          <p:cNvSpPr txBox="1"/>
          <p:nvPr>
            <p:ph type="ctrTitle"/>
          </p:nvPr>
        </p:nvSpPr>
        <p:spPr>
          <a:xfrm>
            <a:off x="575186" y="524177"/>
            <a:ext cx="11665975" cy="1216131"/>
          </a:xfrm>
          <a:prstGeom prst="rect">
            <a:avLst/>
          </a:prstGeom>
          <a:noFill/>
          <a:ln>
            <a:noFill/>
          </a:ln>
        </p:spPr>
        <p:txBody>
          <a:bodyPr anchorCtr="0" anchor="t" bIns="45700" lIns="91425" spcFirstLastPara="1" rIns="91425" wrap="square" tIns="45700">
            <a:noAutofit/>
          </a:bodyPr>
          <a:lstStyle>
            <a:lvl1pPr lvl="0" marR="0" rtl="0" algn="l">
              <a:lnSpc>
                <a:spcPct val="131428"/>
              </a:lnSpc>
              <a:spcBef>
                <a:spcPts val="0"/>
              </a:spcBef>
              <a:spcAft>
                <a:spcPts val="0"/>
              </a:spcAft>
              <a:buClr>
                <a:srgbClr val="476559"/>
              </a:buClr>
              <a:buSzPts val="7000"/>
              <a:buFont typeface="Calibri"/>
              <a:buNone/>
              <a:defRPr b="1" i="0" sz="7000" u="none" cap="none" strike="noStrike">
                <a:solidFill>
                  <a:srgbClr val="4765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22"/>
          <p:cNvSpPr txBox="1"/>
          <p:nvPr>
            <p:ph idx="1" type="body"/>
          </p:nvPr>
        </p:nvSpPr>
        <p:spPr>
          <a:xfrm>
            <a:off x="819150" y="2336038"/>
            <a:ext cx="16725900" cy="62654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0"/>
              </a:spcBef>
              <a:spcAft>
                <a:spcPts val="0"/>
              </a:spcAft>
              <a:buClr>
                <a:srgbClr val="565755"/>
              </a:buClr>
              <a:buSzPts val="3000"/>
              <a:buFont typeface="Arial"/>
              <a:buNone/>
              <a:defRPr b="0" i="0" sz="3000" u="none" cap="none" strike="noStrike">
                <a:solidFill>
                  <a:srgbClr val="565755"/>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pic>
        <p:nvPicPr>
          <p:cNvPr id="34" name="Google Shape;34;p22"/>
          <p:cNvPicPr preferRelativeResize="0"/>
          <p:nvPr/>
        </p:nvPicPr>
        <p:blipFill rotWithShape="1">
          <a:blip r:embed="rId3">
            <a:alphaModFix/>
          </a:blip>
          <a:srcRect b="0" l="0" r="0" t="0"/>
          <a:stretch/>
        </p:blipFill>
        <p:spPr>
          <a:xfrm>
            <a:off x="12755510" y="458039"/>
            <a:ext cx="4889463" cy="12517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p:cSld name="Slide de título">
    <p:spTree>
      <p:nvGrpSpPr>
        <p:cNvPr id="35" name="Shape 35"/>
        <p:cNvGrpSpPr/>
        <p:nvPr/>
      </p:nvGrpSpPr>
      <p:grpSpPr>
        <a:xfrm>
          <a:off x="0" y="0"/>
          <a:ext cx="0" cy="0"/>
          <a:chOff x="0" y="0"/>
          <a:chExt cx="0" cy="0"/>
        </a:xfrm>
      </p:grpSpPr>
      <p:sp>
        <p:nvSpPr>
          <p:cNvPr id="36" name="Google Shape;36;p23"/>
          <p:cNvSpPr txBox="1"/>
          <p:nvPr>
            <p:ph idx="1" type="body"/>
          </p:nvPr>
        </p:nvSpPr>
        <p:spPr>
          <a:xfrm>
            <a:off x="714317" y="2730717"/>
            <a:ext cx="16859369" cy="6699063"/>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500"/>
              </a:spcBef>
              <a:spcAft>
                <a:spcPts val="0"/>
              </a:spcAft>
              <a:buClr>
                <a:srgbClr val="2E75B5"/>
              </a:buClr>
              <a:buSzPts val="3600"/>
              <a:buFont typeface="Arial"/>
              <a:buChar char="•"/>
              <a:defRPr b="0" i="0" sz="3600" u="none" cap="none" strike="noStrike">
                <a:solidFill>
                  <a:srgbClr val="3F3F3F"/>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37" name="Google Shape;37;p23"/>
          <p:cNvSpPr txBox="1"/>
          <p:nvPr>
            <p:ph type="title"/>
          </p:nvPr>
        </p:nvSpPr>
        <p:spPr>
          <a:xfrm>
            <a:off x="935089" y="498984"/>
            <a:ext cx="13144592" cy="17281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E75B5"/>
              </a:buClr>
              <a:buSzPts val="5400"/>
              <a:buFont typeface="Calibri"/>
              <a:buNone/>
              <a:defRPr b="1" i="0" sz="5400" u="none" cap="none" strike="noStrike">
                <a:solidFill>
                  <a:srgbClr val="2E75B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m Azul">
  <p:cSld name="Fim Azul">
    <p:spTree>
      <p:nvGrpSpPr>
        <p:cNvPr id="38" name="Shape 38"/>
        <p:cNvGrpSpPr/>
        <p:nvPr/>
      </p:nvGrpSpPr>
      <p:grpSpPr>
        <a:xfrm>
          <a:off x="0" y="0"/>
          <a:ext cx="0" cy="0"/>
          <a:chOff x="0" y="0"/>
          <a:chExt cx="0" cy="0"/>
        </a:xfrm>
      </p:grpSpPr>
      <p:pic>
        <p:nvPicPr>
          <p:cNvPr id="39" name="Google Shape;39;p24"/>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40" name="Google Shape;40;p24"/>
          <p:cNvSpPr txBox="1"/>
          <p:nvPr>
            <p:ph type="ctrTitle"/>
          </p:nvPr>
        </p:nvSpPr>
        <p:spPr>
          <a:xfrm>
            <a:off x="2286000" y="4922882"/>
            <a:ext cx="13716000" cy="1135018"/>
          </a:xfrm>
          <a:prstGeom prst="rect">
            <a:avLst/>
          </a:prstGeom>
          <a:noFill/>
          <a:ln>
            <a:noFill/>
          </a:ln>
        </p:spPr>
        <p:txBody>
          <a:bodyPr anchorCtr="0" anchor="t" bIns="45700" lIns="91425" spcFirstLastPara="1" rIns="91425" wrap="square" tIns="45700">
            <a:noAutofit/>
          </a:bodyPr>
          <a:lstStyle>
            <a:lvl1pPr lvl="0" marR="0" rtl="0" algn="ctr">
              <a:lnSpc>
                <a:spcPct val="97872"/>
              </a:lnSpc>
              <a:spcBef>
                <a:spcPts val="0"/>
              </a:spcBef>
              <a:spcAft>
                <a:spcPts val="0"/>
              </a:spcAft>
              <a:buClr>
                <a:schemeClr val="lt1"/>
              </a:buClr>
              <a:buSzPts val="9400"/>
              <a:buFont typeface="Calibri"/>
              <a:buNone/>
              <a:defRPr b="1" i="0" sz="9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1" name="Google Shape;41;p24"/>
          <p:cNvPicPr preferRelativeResize="0"/>
          <p:nvPr/>
        </p:nvPicPr>
        <p:blipFill rotWithShape="1">
          <a:blip r:embed="rId3">
            <a:alphaModFix/>
          </a:blip>
          <a:srcRect b="0" l="0" r="0" t="0"/>
          <a:stretch/>
        </p:blipFill>
        <p:spPr>
          <a:xfrm>
            <a:off x="4377399" y="735710"/>
            <a:ext cx="9533203" cy="2510410"/>
          </a:xfrm>
          <a:prstGeom prst="rect">
            <a:avLst/>
          </a:prstGeom>
          <a:noFill/>
          <a:ln>
            <a:noFill/>
          </a:ln>
        </p:spPr>
      </p:pic>
      <p:grpSp>
        <p:nvGrpSpPr>
          <p:cNvPr id="42" name="Google Shape;42;p24"/>
          <p:cNvGrpSpPr/>
          <p:nvPr/>
        </p:nvGrpSpPr>
        <p:grpSpPr>
          <a:xfrm>
            <a:off x="7343775" y="8902699"/>
            <a:ext cx="3600450" cy="1397000"/>
            <a:chOff x="7353300" y="8902699"/>
            <a:chExt cx="3600450" cy="1397000"/>
          </a:xfrm>
        </p:grpSpPr>
        <p:sp>
          <p:nvSpPr>
            <p:cNvPr id="43" name="Google Shape;43;p24"/>
            <p:cNvSpPr/>
            <p:nvPr/>
          </p:nvSpPr>
          <p:spPr>
            <a:xfrm>
              <a:off x="7353300" y="8902699"/>
              <a:ext cx="3600450" cy="1397000"/>
            </a:xfrm>
            <a:custGeom>
              <a:rect b="b" l="l" r="r" t="t"/>
              <a:pathLst>
                <a:path extrusionOk="0" h="1397000" w="360045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4" name="Google Shape;44;p24"/>
            <p:cNvPicPr preferRelativeResize="0"/>
            <p:nvPr/>
          </p:nvPicPr>
          <p:blipFill rotWithShape="1">
            <a:blip r:embed="rId4">
              <a:alphaModFix/>
            </a:blip>
            <a:srcRect b="0" l="0" r="0" t="0"/>
            <a:stretch/>
          </p:blipFill>
          <p:spPr>
            <a:xfrm>
              <a:off x="9576921" y="9160670"/>
              <a:ext cx="1100605" cy="877045"/>
            </a:xfrm>
            <a:prstGeom prst="rect">
              <a:avLst/>
            </a:prstGeom>
            <a:noFill/>
            <a:ln>
              <a:noFill/>
            </a:ln>
          </p:spPr>
        </p:pic>
        <p:pic>
          <p:nvPicPr>
            <p:cNvPr id="45" name="Google Shape;45;p24"/>
            <p:cNvPicPr preferRelativeResize="0"/>
            <p:nvPr/>
          </p:nvPicPr>
          <p:blipFill rotWithShape="1">
            <a:blip r:embed="rId5">
              <a:alphaModFix/>
            </a:blip>
            <a:srcRect b="0" l="0" r="0" t="0"/>
            <a:stretch/>
          </p:blipFill>
          <p:spPr>
            <a:xfrm>
              <a:off x="7769906" y="9286597"/>
              <a:ext cx="1421719" cy="60284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m Verde">
  <p:cSld name="Fim Verde">
    <p:spTree>
      <p:nvGrpSpPr>
        <p:cNvPr id="46" name="Shape 46"/>
        <p:cNvGrpSpPr/>
        <p:nvPr/>
      </p:nvGrpSpPr>
      <p:grpSpPr>
        <a:xfrm>
          <a:off x="0" y="0"/>
          <a:ext cx="0" cy="0"/>
          <a:chOff x="0" y="0"/>
          <a:chExt cx="0" cy="0"/>
        </a:xfrm>
      </p:grpSpPr>
      <p:pic>
        <p:nvPicPr>
          <p:cNvPr id="47" name="Google Shape;47;p25"/>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48" name="Google Shape;48;p25"/>
          <p:cNvSpPr txBox="1"/>
          <p:nvPr>
            <p:ph type="ctrTitle"/>
          </p:nvPr>
        </p:nvSpPr>
        <p:spPr>
          <a:xfrm>
            <a:off x="2286000" y="4922882"/>
            <a:ext cx="13716000" cy="1135018"/>
          </a:xfrm>
          <a:prstGeom prst="rect">
            <a:avLst/>
          </a:prstGeom>
          <a:noFill/>
          <a:ln>
            <a:noFill/>
          </a:ln>
        </p:spPr>
        <p:txBody>
          <a:bodyPr anchorCtr="0" anchor="t" bIns="45700" lIns="91425" spcFirstLastPara="1" rIns="91425" wrap="square" tIns="45700">
            <a:noAutofit/>
          </a:bodyPr>
          <a:lstStyle>
            <a:lvl1pPr lvl="0" marR="0" rtl="0" algn="ctr">
              <a:lnSpc>
                <a:spcPct val="97872"/>
              </a:lnSpc>
              <a:spcBef>
                <a:spcPts val="0"/>
              </a:spcBef>
              <a:spcAft>
                <a:spcPts val="0"/>
              </a:spcAft>
              <a:buClr>
                <a:schemeClr val="lt1"/>
              </a:buClr>
              <a:buSzPts val="9400"/>
              <a:buFont typeface="Calibri"/>
              <a:buNone/>
              <a:defRPr b="1" i="0" sz="9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9" name="Google Shape;49;p25"/>
          <p:cNvPicPr preferRelativeResize="0"/>
          <p:nvPr/>
        </p:nvPicPr>
        <p:blipFill rotWithShape="1">
          <a:blip r:embed="rId3">
            <a:alphaModFix/>
          </a:blip>
          <a:srcRect b="0" l="0" r="0" t="0"/>
          <a:stretch/>
        </p:blipFill>
        <p:spPr>
          <a:xfrm>
            <a:off x="4377399" y="735710"/>
            <a:ext cx="9533203" cy="2510410"/>
          </a:xfrm>
          <a:prstGeom prst="rect">
            <a:avLst/>
          </a:prstGeom>
          <a:noFill/>
          <a:ln>
            <a:noFill/>
          </a:ln>
        </p:spPr>
      </p:pic>
      <p:grpSp>
        <p:nvGrpSpPr>
          <p:cNvPr id="50" name="Google Shape;50;p25"/>
          <p:cNvGrpSpPr/>
          <p:nvPr/>
        </p:nvGrpSpPr>
        <p:grpSpPr>
          <a:xfrm>
            <a:off x="7343775" y="8902699"/>
            <a:ext cx="3600450" cy="1397000"/>
            <a:chOff x="7353300" y="8902699"/>
            <a:chExt cx="3600450" cy="1397000"/>
          </a:xfrm>
        </p:grpSpPr>
        <p:sp>
          <p:nvSpPr>
            <p:cNvPr id="51" name="Google Shape;51;p25"/>
            <p:cNvSpPr/>
            <p:nvPr/>
          </p:nvSpPr>
          <p:spPr>
            <a:xfrm>
              <a:off x="7353300" y="8902699"/>
              <a:ext cx="3600450" cy="1397000"/>
            </a:xfrm>
            <a:custGeom>
              <a:rect b="b" l="l" r="r" t="t"/>
              <a:pathLst>
                <a:path extrusionOk="0" h="1397000" w="360045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 name="Google Shape;52;p25"/>
            <p:cNvPicPr preferRelativeResize="0"/>
            <p:nvPr/>
          </p:nvPicPr>
          <p:blipFill rotWithShape="1">
            <a:blip r:embed="rId4">
              <a:alphaModFix/>
            </a:blip>
            <a:srcRect b="0" l="0" r="0" t="0"/>
            <a:stretch/>
          </p:blipFill>
          <p:spPr>
            <a:xfrm>
              <a:off x="9576921" y="9160670"/>
              <a:ext cx="1100605" cy="877045"/>
            </a:xfrm>
            <a:prstGeom prst="rect">
              <a:avLst/>
            </a:prstGeom>
            <a:noFill/>
            <a:ln>
              <a:noFill/>
            </a:ln>
          </p:spPr>
        </p:pic>
        <p:pic>
          <p:nvPicPr>
            <p:cNvPr id="53" name="Google Shape;53;p25"/>
            <p:cNvPicPr preferRelativeResize="0"/>
            <p:nvPr/>
          </p:nvPicPr>
          <p:blipFill rotWithShape="1">
            <a:blip r:embed="rId5">
              <a:alphaModFix/>
            </a:blip>
            <a:srcRect b="0" l="0" r="0" t="0"/>
            <a:stretch/>
          </p:blipFill>
          <p:spPr>
            <a:xfrm>
              <a:off x="7769906" y="9286597"/>
              <a:ext cx="1421719" cy="602845"/>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7"/>
          <p:cNvPicPr preferRelativeResize="0"/>
          <p:nvPr/>
        </p:nvPicPr>
        <p:blipFill rotWithShape="1">
          <a:blip r:embed="rId1">
            <a:alphaModFix/>
          </a:blip>
          <a:srcRect b="0" l="0" r="0" t="0"/>
          <a:stretch/>
        </p:blipFill>
        <p:spPr>
          <a:xfrm>
            <a:off x="0" y="0"/>
            <a:ext cx="18288000" cy="10287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3.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3.jp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ctrTitle"/>
          </p:nvPr>
        </p:nvSpPr>
        <p:spPr>
          <a:xfrm>
            <a:off x="897408" y="3968794"/>
            <a:ext cx="14682600" cy="15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3755A"/>
              </a:buClr>
              <a:buSzPts val="6000"/>
              <a:buFont typeface="Calibri"/>
              <a:buNone/>
            </a:pPr>
            <a:r>
              <a:rPr lang="pt-BR" sz="4500"/>
              <a:t>AGULHAS FINAS E DIAGNÓSTICOS REFINADOS</a:t>
            </a:r>
            <a:r>
              <a:rPr lang="pt-BR" sz="4500"/>
              <a:t>: perspectivas atuais da citopatologia para avaliação de neoplasias mesenquimais na era da Patologia Molecular</a:t>
            </a:r>
            <a:endParaRPr sz="4500"/>
          </a:p>
        </p:txBody>
      </p:sp>
      <p:sp>
        <p:nvSpPr>
          <p:cNvPr id="59" name="Google Shape;59;p1"/>
          <p:cNvSpPr txBox="1"/>
          <p:nvPr>
            <p:ph idx="1" type="body"/>
          </p:nvPr>
        </p:nvSpPr>
        <p:spPr>
          <a:xfrm>
            <a:off x="1454150" y="7499350"/>
            <a:ext cx="11461750" cy="5191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E5447"/>
              </a:buClr>
              <a:buSzPts val="4300"/>
              <a:buNone/>
            </a:pPr>
            <a:r>
              <a:rPr lang="pt-BR"/>
              <a:t>Arthur F. de Arruda</a:t>
            </a:r>
            <a:endParaRPr/>
          </a:p>
        </p:txBody>
      </p:sp>
      <p:sp>
        <p:nvSpPr>
          <p:cNvPr id="60" name="Google Shape;60;p1"/>
          <p:cNvSpPr txBox="1"/>
          <p:nvPr>
            <p:ph idx="2" type="body"/>
          </p:nvPr>
        </p:nvSpPr>
        <p:spPr>
          <a:xfrm>
            <a:off x="1463926" y="8141912"/>
            <a:ext cx="11461750" cy="5191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E5447"/>
              </a:buClr>
              <a:buSzPts val="4300"/>
              <a:buNone/>
            </a:pPr>
            <a:r>
              <a:rPr lang="pt-BR"/>
              <a:t>Genoa / LPCM</a:t>
            </a:r>
            <a:endParaRPr/>
          </a:p>
        </p:txBody>
      </p:sp>
      <p:pic>
        <p:nvPicPr>
          <p:cNvPr id="61" name="Google Shape;61;p1"/>
          <p:cNvPicPr preferRelativeResize="0"/>
          <p:nvPr/>
        </p:nvPicPr>
        <p:blipFill rotWithShape="1">
          <a:blip r:embed="rId3">
            <a:alphaModFix/>
          </a:blip>
          <a:srcRect b="0" l="0" r="0" t="0"/>
          <a:stretch/>
        </p:blipFill>
        <p:spPr>
          <a:xfrm>
            <a:off x="1012508" y="3417932"/>
            <a:ext cx="3521392" cy="325729"/>
          </a:xfrm>
          <a:prstGeom prst="rect">
            <a:avLst/>
          </a:prstGeom>
          <a:noFill/>
          <a:ln>
            <a:noFill/>
          </a:ln>
        </p:spPr>
      </p:pic>
      <p:pic>
        <p:nvPicPr>
          <p:cNvPr id="62" name="Google Shape;62;p1"/>
          <p:cNvPicPr preferRelativeResize="0"/>
          <p:nvPr/>
        </p:nvPicPr>
        <p:blipFill rotWithShape="1">
          <a:blip r:embed="rId3">
            <a:alphaModFix/>
          </a:blip>
          <a:srcRect b="0" l="0" r="0" t="0"/>
          <a:stretch/>
        </p:blipFill>
        <p:spPr>
          <a:xfrm flipH="1" rot="10800000">
            <a:off x="1012508" y="6689115"/>
            <a:ext cx="3521392" cy="3257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e079e7bc09_0_107"/>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37" name="Google Shape;137;g2e079e7bc09_0_107"/>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38" name="Google Shape;138;g2e079e7bc09_0_107"/>
          <p:cNvSpPr txBox="1"/>
          <p:nvPr>
            <p:ph idx="1" type="body"/>
          </p:nvPr>
        </p:nvSpPr>
        <p:spPr>
          <a:xfrm>
            <a:off x="781050" y="2787350"/>
            <a:ext cx="16725900" cy="6028200"/>
          </a:xfrm>
          <a:prstGeom prst="rect">
            <a:avLst/>
          </a:prstGeom>
          <a:noFill/>
          <a:ln>
            <a:noFill/>
          </a:ln>
        </p:spPr>
        <p:txBody>
          <a:bodyPr anchorCtr="0" anchor="t" bIns="45700" lIns="91425" spcFirstLastPara="1" rIns="91425" wrap="square" tIns="45700">
            <a:noAutofit/>
          </a:bodyPr>
          <a:lstStyle/>
          <a:p>
            <a:pPr indent="-419100" lvl="0" marL="457200" rtl="0" algn="l">
              <a:lnSpc>
                <a:spcPct val="120000"/>
              </a:lnSpc>
              <a:spcBef>
                <a:spcPts val="0"/>
              </a:spcBef>
              <a:spcAft>
                <a:spcPts val="0"/>
              </a:spcAft>
              <a:buSzPts val="3000"/>
              <a:buChar char="-"/>
            </a:pPr>
            <a:r>
              <a:rPr lang="pt-BR"/>
              <a:t>Papel da citologia em lesões mesenquimais permanece controverso, sendo usada rotineiramente em poucos centros de diagnóstico.</a:t>
            </a:r>
            <a:endParaRPr/>
          </a:p>
          <a:p>
            <a:pPr indent="0" lvl="0" marL="457200" rtl="0" algn="l">
              <a:lnSpc>
                <a:spcPct val="120000"/>
              </a:lnSpc>
              <a:spcBef>
                <a:spcPts val="0"/>
              </a:spcBef>
              <a:spcAft>
                <a:spcPts val="0"/>
              </a:spcAft>
              <a:buNone/>
            </a:pPr>
            <a:r>
              <a:rPr i="1" lang="pt-BR">
                <a:solidFill>
                  <a:srgbClr val="7F7F7F"/>
                </a:solidFill>
              </a:rPr>
              <a:t>Role of cytology in mesenchymal lesions remains controversial, being only routinely used in few diagnostic centers.</a:t>
            </a:r>
            <a:endParaRPr i="1">
              <a:solidFill>
                <a:srgbClr val="7F7F7F"/>
              </a:solidFill>
            </a:endParaRPr>
          </a:p>
          <a:p>
            <a:pPr indent="0" lvl="0" marL="457200" rtl="0" algn="l">
              <a:lnSpc>
                <a:spcPct val="120000"/>
              </a:lnSpc>
              <a:spcBef>
                <a:spcPts val="0"/>
              </a:spcBef>
              <a:spcAft>
                <a:spcPts val="0"/>
              </a:spcAft>
              <a:buNone/>
            </a:pPr>
            <a:r>
              <a:t/>
            </a:r>
            <a:endParaRPr/>
          </a:p>
          <a:p>
            <a:pPr indent="-419100" lvl="0" marL="457200" rtl="0" algn="l">
              <a:lnSpc>
                <a:spcPct val="120000"/>
              </a:lnSpc>
              <a:spcBef>
                <a:spcPts val="0"/>
              </a:spcBef>
              <a:spcAft>
                <a:spcPts val="0"/>
              </a:spcAft>
              <a:buSzPts val="3000"/>
              <a:buChar char="-"/>
            </a:pPr>
            <a:r>
              <a:rPr lang="pt-BR"/>
              <a:t>DeMay (2011): </a:t>
            </a:r>
            <a:r>
              <a:rPr lang="pt-BR"/>
              <a:t>"</a:t>
            </a:r>
            <a:r>
              <a:rPr b="1" lang="pt-BR"/>
              <a:t>Core needle biopsy and FNA are complementary procedures</a:t>
            </a:r>
            <a:r>
              <a:rPr lang="pt-BR"/>
              <a:t> that, used together, increase diagnostic sensitivity; core biopsy can also increase specificity (tumor typing), but has a higher unsatisfactory rate the FNA biopsy."</a:t>
            </a:r>
            <a:endParaRPr/>
          </a:p>
          <a:p>
            <a:pPr indent="0" lvl="0" marL="457200" rtl="0" algn="l">
              <a:spcBef>
                <a:spcPts val="0"/>
              </a:spcBef>
              <a:spcAft>
                <a:spcPts val="0"/>
              </a:spcAft>
              <a:buClr>
                <a:schemeClr val="dk1"/>
              </a:buClr>
              <a:buSzPts val="1100"/>
              <a:buFont typeface="Arial"/>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
        <p:nvSpPr>
          <p:cNvPr id="139" name="Google Shape;139;g2e079e7bc09_0_107"/>
          <p:cNvSpPr txBox="1"/>
          <p:nvPr/>
        </p:nvSpPr>
        <p:spPr>
          <a:xfrm>
            <a:off x="6904975" y="8815550"/>
            <a:ext cx="9970500" cy="963900"/>
          </a:xfrm>
          <a:prstGeom prst="rect">
            <a:avLst/>
          </a:prstGeom>
          <a:noFill/>
          <a:ln>
            <a:noFill/>
          </a:ln>
        </p:spPr>
        <p:txBody>
          <a:bodyPr anchorCtr="0" anchor="t" bIns="91425" lIns="91425" spcFirstLastPara="1" rIns="91425" wrap="square" tIns="91425">
            <a:noAutofit/>
          </a:bodyPr>
          <a:lstStyle/>
          <a:p>
            <a:pPr indent="0" lvl="0" marL="342900" rtl="0" algn="l">
              <a:lnSpc>
                <a:spcPct val="115000"/>
              </a:lnSpc>
              <a:spcBef>
                <a:spcPts val="1200"/>
              </a:spcBef>
              <a:spcAft>
                <a:spcPts val="0"/>
              </a:spcAft>
              <a:buClr>
                <a:schemeClr val="dk1"/>
              </a:buClr>
              <a:buSzPts val="1100"/>
              <a:buFont typeface="Arial"/>
              <a:buNone/>
            </a:pPr>
            <a:r>
              <a:rPr lang="pt-BR" sz="1800">
                <a:solidFill>
                  <a:schemeClr val="dk1"/>
                </a:solidFill>
                <a:latin typeface="Calibri"/>
                <a:ea typeface="Calibri"/>
                <a:cs typeface="Calibri"/>
                <a:sym typeface="Calibri"/>
              </a:rPr>
              <a:t>Demay, R. M. (2012). </a:t>
            </a:r>
            <a:r>
              <a:rPr i="1" lang="pt-BR" sz="1800">
                <a:solidFill>
                  <a:schemeClr val="dk1"/>
                </a:solidFill>
                <a:latin typeface="Calibri"/>
                <a:ea typeface="Calibri"/>
                <a:cs typeface="Calibri"/>
                <a:sym typeface="Calibri"/>
              </a:rPr>
              <a:t>The art and science of cytopathology</a:t>
            </a:r>
            <a:r>
              <a:rPr lang="pt-BR" sz="1800">
                <a:solidFill>
                  <a:schemeClr val="dk1"/>
                </a:solidFill>
                <a:latin typeface="Calibri"/>
                <a:ea typeface="Calibri"/>
                <a:cs typeface="Calibri"/>
                <a:sym typeface="Calibri"/>
              </a:rPr>
              <a:t> (2nd ed., Vol. 3). Am Soc Clinical Pathology. </a:t>
            </a:r>
            <a:endParaRPr sz="1800">
              <a:solidFill>
                <a:schemeClr val="dk1"/>
              </a:solidFill>
              <a:latin typeface="Calibri"/>
              <a:ea typeface="Calibri"/>
              <a:cs typeface="Calibri"/>
              <a:sym typeface="Calibri"/>
            </a:endParaRPr>
          </a:p>
          <a:p>
            <a:pPr indent="0" lvl="0" marL="0" rtl="0" algn="l">
              <a:spcBef>
                <a:spcPts val="12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e079e7bc09_0_113"/>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45" name="Google Shape;145;g2e079e7bc09_0_113"/>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46" name="Google Shape;146;g2e079e7bc09_0_113"/>
          <p:cNvSpPr txBox="1"/>
          <p:nvPr>
            <p:ph idx="1" type="body"/>
          </p:nvPr>
        </p:nvSpPr>
        <p:spPr>
          <a:xfrm>
            <a:off x="781050" y="2772950"/>
            <a:ext cx="16725900" cy="5898900"/>
          </a:xfrm>
          <a:prstGeom prst="rect">
            <a:avLst/>
          </a:prstGeom>
          <a:noFill/>
          <a:ln>
            <a:noFill/>
          </a:ln>
        </p:spPr>
        <p:txBody>
          <a:bodyPr anchorCtr="0" anchor="t" bIns="45700" lIns="91425" spcFirstLastPara="1" rIns="91425" wrap="square" tIns="45700">
            <a:noAutofit/>
          </a:bodyPr>
          <a:lstStyle/>
          <a:p>
            <a:pPr indent="-419100" lvl="0" marL="457200" rtl="0" algn="l">
              <a:spcBef>
                <a:spcPts val="0"/>
              </a:spcBef>
              <a:spcAft>
                <a:spcPts val="0"/>
              </a:spcAft>
              <a:buSzPts val="3000"/>
              <a:buChar char="-"/>
            </a:pPr>
            <a:r>
              <a:rPr b="1" lang="pt-BR"/>
              <a:t>Menor invasividade</a:t>
            </a:r>
            <a:r>
              <a:rPr lang="pt-BR"/>
              <a:t> (aplicabilidade em lesões em face ou dígitos)</a:t>
            </a:r>
            <a:endParaRPr/>
          </a:p>
          <a:p>
            <a:pPr indent="0" lvl="0" marL="457200" rtl="0" algn="l">
              <a:spcBef>
                <a:spcPts val="0"/>
              </a:spcBef>
              <a:spcAft>
                <a:spcPts val="0"/>
              </a:spcAft>
              <a:buNone/>
            </a:pPr>
            <a:r>
              <a:rPr i="1" lang="pt-BR">
                <a:solidFill>
                  <a:srgbClr val="7F7F7F"/>
                </a:solidFill>
              </a:rPr>
              <a:t>Less invasive (applicability in face and extremities)</a:t>
            </a:r>
            <a:endParaRPr i="1">
              <a:solidFill>
                <a:srgbClr val="7F7F7F"/>
              </a:solidFill>
            </a:endParaRPr>
          </a:p>
          <a:p>
            <a:pPr indent="0" lvl="0" marL="457200" rtl="0" algn="l">
              <a:spcBef>
                <a:spcPts val="0"/>
              </a:spcBef>
              <a:spcAft>
                <a:spcPts val="0"/>
              </a:spcAft>
              <a:buNone/>
            </a:pPr>
            <a:r>
              <a:t/>
            </a:r>
            <a:endParaRPr/>
          </a:p>
          <a:p>
            <a:pPr indent="-419100" lvl="0" marL="457200" rtl="0" algn="l">
              <a:spcBef>
                <a:spcPts val="0"/>
              </a:spcBef>
              <a:spcAft>
                <a:spcPts val="0"/>
              </a:spcAft>
              <a:buSzPts val="3000"/>
              <a:buChar char="-"/>
            </a:pPr>
            <a:r>
              <a:rPr lang="pt-BR"/>
              <a:t>Amostras com </a:t>
            </a:r>
            <a:r>
              <a:rPr b="1" lang="pt-BR"/>
              <a:t>maior celularidade</a:t>
            </a:r>
            <a:r>
              <a:rPr lang="pt-BR"/>
              <a:t> neoplásica (menor representação de matriz extracelular), o que pode implicar melhor sensibilidade para lesões com baixa celularidade geral.</a:t>
            </a:r>
            <a:endParaRPr/>
          </a:p>
          <a:p>
            <a:pPr indent="0" lvl="0" marL="457200" rtl="0" algn="l">
              <a:spcBef>
                <a:spcPts val="0"/>
              </a:spcBef>
              <a:spcAft>
                <a:spcPts val="0"/>
              </a:spcAft>
              <a:buNone/>
            </a:pPr>
            <a:r>
              <a:rPr i="1" lang="pt-BR">
                <a:solidFill>
                  <a:srgbClr val="7F7F7F"/>
                </a:solidFill>
              </a:rPr>
              <a:t>More cellular samples (due to lower extracellular matrix representation), which may imply higher sensitivity in lesions with low overall celularity).</a:t>
            </a:r>
            <a:endParaRPr i="1">
              <a:solidFill>
                <a:srgbClr val="7F7F7F"/>
              </a:solidFill>
            </a:endParaRPr>
          </a:p>
          <a:p>
            <a:pPr indent="0" lvl="0" marL="457200" rtl="0" algn="l">
              <a:spcBef>
                <a:spcPts val="0"/>
              </a:spcBef>
              <a:spcAft>
                <a:spcPts val="0"/>
              </a:spcAft>
              <a:buNone/>
            </a:pPr>
            <a:r>
              <a:t/>
            </a:r>
            <a:endParaRPr/>
          </a:p>
          <a:p>
            <a:pPr indent="-419100" lvl="0" marL="457200" rtl="0" algn="l">
              <a:spcBef>
                <a:spcPts val="0"/>
              </a:spcBef>
              <a:spcAft>
                <a:spcPts val="0"/>
              </a:spcAft>
              <a:buSzPts val="3000"/>
              <a:buChar char="-"/>
            </a:pPr>
            <a:r>
              <a:rPr lang="pt-BR"/>
              <a:t>Diagnóstico </a:t>
            </a:r>
            <a:r>
              <a:rPr b="1" lang="pt-BR"/>
              <a:t>menos específico</a:t>
            </a:r>
            <a:r>
              <a:rPr lang="pt-BR"/>
              <a:t> e </a:t>
            </a:r>
            <a:r>
              <a:rPr b="1" lang="pt-BR"/>
              <a:t>dificuldade de gradação</a:t>
            </a:r>
            <a:r>
              <a:rPr lang="pt-BR"/>
              <a:t> de neoplasias.</a:t>
            </a:r>
            <a:endParaRPr/>
          </a:p>
          <a:p>
            <a:pPr indent="0" lvl="0" marL="457200" rtl="0" algn="l">
              <a:spcBef>
                <a:spcPts val="0"/>
              </a:spcBef>
              <a:spcAft>
                <a:spcPts val="0"/>
              </a:spcAft>
              <a:buNone/>
            </a:pPr>
            <a:r>
              <a:rPr i="1" lang="pt-BR">
                <a:solidFill>
                  <a:srgbClr val="7F7F7F"/>
                </a:solidFill>
              </a:rPr>
              <a:t>Less specific diagnosis and difficulties in tumor grading.</a:t>
            </a:r>
            <a:endParaRPr i="1">
              <a:solidFill>
                <a:srgbClr val="7F7F7F"/>
              </a:solidFill>
            </a:endParaRPr>
          </a:p>
          <a:p>
            <a:pPr indent="0" lvl="0" marL="0" rtl="0" algn="l">
              <a:spcBef>
                <a:spcPts val="0"/>
              </a:spcBef>
              <a:spcAft>
                <a:spcPts val="0"/>
              </a:spcAft>
              <a:buNone/>
            </a:pPr>
            <a:r>
              <a:t/>
            </a:r>
            <a:endParaRPr/>
          </a:p>
        </p:txBody>
      </p:sp>
      <p:sp>
        <p:nvSpPr>
          <p:cNvPr id="147" name="Google Shape;147;g2e079e7bc09_0_113"/>
          <p:cNvSpPr txBox="1"/>
          <p:nvPr/>
        </p:nvSpPr>
        <p:spPr>
          <a:xfrm>
            <a:off x="7566825" y="8671850"/>
            <a:ext cx="9193500" cy="6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latin typeface="Calibri"/>
                <a:ea typeface="Calibri"/>
                <a:cs typeface="Calibri"/>
                <a:sym typeface="Calibri"/>
              </a:rPr>
              <a:t>Domanski HA. Role of fine needle aspiration cytology in the diagnosis of soft tissue tumours. Cytopathology. 2020 Jul;31(4):271-279. doi: 10.1111/cyt.12836. </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e079e7bc09_0_142"/>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53" name="Google Shape;153;g2e079e7bc09_0_142"/>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54" name="Google Shape;154;g2e079e7bc09_0_142"/>
          <p:cNvSpPr txBox="1"/>
          <p:nvPr>
            <p:ph idx="1" type="body"/>
          </p:nvPr>
        </p:nvSpPr>
        <p:spPr>
          <a:xfrm>
            <a:off x="781050" y="2528375"/>
            <a:ext cx="16725900" cy="5898900"/>
          </a:xfrm>
          <a:prstGeom prst="rect">
            <a:avLst/>
          </a:prstGeom>
          <a:noFill/>
          <a:ln>
            <a:noFill/>
          </a:ln>
        </p:spPr>
        <p:txBody>
          <a:bodyPr anchorCtr="0" anchor="t" bIns="45700" lIns="91425" spcFirstLastPara="1" rIns="91425" wrap="square" tIns="45700">
            <a:noAutofit/>
          </a:bodyPr>
          <a:lstStyle/>
          <a:p>
            <a:pPr indent="-419100" lvl="0" marL="457200" rtl="0" algn="l">
              <a:spcBef>
                <a:spcPts val="0"/>
              </a:spcBef>
              <a:spcAft>
                <a:spcPts val="0"/>
              </a:spcAft>
              <a:buSzPts val="3000"/>
              <a:buChar char="-"/>
            </a:pPr>
            <a:r>
              <a:rPr lang="pt-BR"/>
              <a:t>Discussão sobre necessidade de um </a:t>
            </a:r>
            <a:r>
              <a:rPr b="1" lang="pt-BR"/>
              <a:t>sistema padronizado de classificação</a:t>
            </a:r>
            <a:endParaRPr b="1"/>
          </a:p>
          <a:p>
            <a:pPr indent="0" lvl="0" marL="457200" rtl="0" algn="l">
              <a:spcBef>
                <a:spcPts val="0"/>
              </a:spcBef>
              <a:spcAft>
                <a:spcPts val="0"/>
              </a:spcAft>
              <a:buNone/>
            </a:pPr>
            <a:r>
              <a:rPr i="1" lang="pt-BR">
                <a:solidFill>
                  <a:srgbClr val="7F7F7F"/>
                </a:solidFill>
              </a:rPr>
              <a:t>Debate over the necessity of creating a standardized reporting system.</a:t>
            </a:r>
            <a:endParaRPr i="1">
              <a:solidFill>
                <a:srgbClr val="7F7F7F"/>
              </a:solidFill>
            </a:endParaRPr>
          </a:p>
          <a:p>
            <a:pPr indent="0" lvl="0" marL="457200" rtl="0" algn="l">
              <a:spcBef>
                <a:spcPts val="0"/>
              </a:spcBef>
              <a:spcAft>
                <a:spcPts val="0"/>
              </a:spcAft>
              <a:buNone/>
            </a:pPr>
            <a:r>
              <a:t/>
            </a:r>
            <a:endParaRPr i="1">
              <a:solidFill>
                <a:srgbClr val="7F7F7F"/>
              </a:solidFill>
            </a:endParaRPr>
          </a:p>
          <a:p>
            <a:pPr indent="0" lvl="0" marL="457200" rtl="0" algn="l">
              <a:spcBef>
                <a:spcPts val="0"/>
              </a:spcBef>
              <a:spcAft>
                <a:spcPts val="0"/>
              </a:spcAft>
              <a:buNone/>
            </a:pPr>
            <a:r>
              <a:t/>
            </a:r>
            <a:endParaRPr i="1">
              <a:solidFill>
                <a:srgbClr val="7F7F7F"/>
              </a:solidFill>
            </a:endParaRPr>
          </a:p>
          <a:p>
            <a:pPr indent="0" lvl="0" marL="0" rtl="0" algn="l">
              <a:spcBef>
                <a:spcPts val="0"/>
              </a:spcBef>
              <a:spcAft>
                <a:spcPts val="0"/>
              </a:spcAft>
              <a:buNone/>
            </a:pPr>
            <a:r>
              <a:t/>
            </a:r>
            <a:endParaRPr/>
          </a:p>
        </p:txBody>
      </p:sp>
      <p:pic>
        <p:nvPicPr>
          <p:cNvPr id="155" name="Google Shape;155;g2e079e7bc09_0_142"/>
          <p:cNvPicPr preferRelativeResize="0"/>
          <p:nvPr/>
        </p:nvPicPr>
        <p:blipFill rotWithShape="1">
          <a:blip r:embed="rId4">
            <a:alphaModFix/>
          </a:blip>
          <a:srcRect b="27902" l="8338" r="6750" t="25350"/>
          <a:stretch/>
        </p:blipFill>
        <p:spPr>
          <a:xfrm>
            <a:off x="3125050" y="4094575"/>
            <a:ext cx="6873249" cy="5066376"/>
          </a:xfrm>
          <a:prstGeom prst="rect">
            <a:avLst/>
          </a:prstGeom>
          <a:noFill/>
          <a:ln>
            <a:noFill/>
          </a:ln>
        </p:spPr>
      </p:pic>
      <p:sp>
        <p:nvSpPr>
          <p:cNvPr id="156" name="Google Shape;156;g2e079e7bc09_0_142"/>
          <p:cNvSpPr/>
          <p:nvPr/>
        </p:nvSpPr>
        <p:spPr>
          <a:xfrm>
            <a:off x="6171225" y="6686300"/>
            <a:ext cx="2071800" cy="517800"/>
          </a:xfrm>
          <a:prstGeom prst="rect">
            <a:avLst/>
          </a:prstGeom>
          <a:solidFill>
            <a:srgbClr val="243B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g2e079e7bc09_0_142"/>
          <p:cNvSpPr txBox="1"/>
          <p:nvPr/>
        </p:nvSpPr>
        <p:spPr>
          <a:xfrm>
            <a:off x="6099325" y="6621488"/>
            <a:ext cx="24315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2600">
                <a:solidFill>
                  <a:schemeClr val="lt1"/>
                </a:solidFill>
              </a:rPr>
              <a:t>Soft Tissue</a:t>
            </a:r>
            <a:endParaRPr b="1" sz="2600">
              <a:solidFill>
                <a:schemeClr val="lt1"/>
              </a:solidFill>
            </a:endParaRPr>
          </a:p>
        </p:txBody>
      </p:sp>
      <p:sp>
        <p:nvSpPr>
          <p:cNvPr id="158" name="Google Shape;158;g2e079e7bc09_0_142"/>
          <p:cNvSpPr txBox="1"/>
          <p:nvPr/>
        </p:nvSpPr>
        <p:spPr>
          <a:xfrm>
            <a:off x="6841575" y="7347963"/>
            <a:ext cx="24315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2600">
                <a:solidFill>
                  <a:schemeClr val="lt1"/>
                </a:solidFill>
              </a:rPr>
              <a:t>????</a:t>
            </a:r>
            <a:endParaRPr b="1" sz="2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e079e7bc09_0_44"/>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64" name="Google Shape;164;g2e079e7bc09_0_44"/>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65" name="Google Shape;165;g2e079e7bc09_0_44"/>
          <p:cNvSpPr txBox="1"/>
          <p:nvPr>
            <p:ph idx="1" type="body"/>
          </p:nvPr>
        </p:nvSpPr>
        <p:spPr>
          <a:xfrm>
            <a:off x="675275" y="2485175"/>
            <a:ext cx="9927300" cy="6618300"/>
          </a:xfrm>
          <a:prstGeom prst="rect">
            <a:avLst/>
          </a:prstGeom>
          <a:noFill/>
          <a:ln>
            <a:noFill/>
          </a:ln>
        </p:spPr>
        <p:txBody>
          <a:bodyPr anchorCtr="0" anchor="t" bIns="45700" lIns="91425" spcFirstLastPara="1" rIns="91425" wrap="square" tIns="45700">
            <a:noAutofit/>
          </a:bodyPr>
          <a:lstStyle/>
          <a:p>
            <a:pPr indent="-419100" lvl="0" marL="457200" rtl="0" algn="l">
              <a:lnSpc>
                <a:spcPct val="120000"/>
              </a:lnSpc>
              <a:spcBef>
                <a:spcPts val="0"/>
              </a:spcBef>
              <a:spcAft>
                <a:spcPts val="0"/>
              </a:spcAft>
              <a:buSzPts val="3000"/>
              <a:buChar char="-"/>
            </a:pPr>
            <a:r>
              <a:rPr lang="pt-BR"/>
              <a:t>Ambulatório de partes moles no Karolinska Institutet</a:t>
            </a:r>
            <a:endParaRPr/>
          </a:p>
          <a:p>
            <a:pPr indent="0" lvl="0" marL="457200" rtl="0" algn="l">
              <a:lnSpc>
                <a:spcPct val="120000"/>
              </a:lnSpc>
              <a:spcBef>
                <a:spcPts val="0"/>
              </a:spcBef>
              <a:spcAft>
                <a:spcPts val="0"/>
              </a:spcAft>
              <a:buNone/>
            </a:pPr>
            <a:r>
              <a:t/>
            </a:r>
            <a:endParaRPr/>
          </a:p>
          <a:p>
            <a:pPr indent="-419100" lvl="0" marL="457200" rtl="0" algn="l">
              <a:lnSpc>
                <a:spcPct val="120000"/>
              </a:lnSpc>
              <a:spcBef>
                <a:spcPts val="0"/>
              </a:spcBef>
              <a:spcAft>
                <a:spcPts val="0"/>
              </a:spcAft>
              <a:buSzPts val="3000"/>
              <a:buChar char="-"/>
            </a:pPr>
            <a:r>
              <a:rPr lang="pt-BR"/>
              <a:t>Multidisciplinar (pato, radio e ortopedia)</a:t>
            </a:r>
            <a:endParaRPr/>
          </a:p>
          <a:p>
            <a:pPr indent="0" lvl="0" marL="457200" rtl="0" algn="l">
              <a:lnSpc>
                <a:spcPct val="120000"/>
              </a:lnSpc>
              <a:spcBef>
                <a:spcPts val="0"/>
              </a:spcBef>
              <a:spcAft>
                <a:spcPts val="0"/>
              </a:spcAft>
              <a:buNone/>
            </a:pPr>
            <a:r>
              <a:rPr i="1" lang="pt-BR">
                <a:solidFill>
                  <a:srgbClr val="7F7F7F"/>
                </a:solidFill>
              </a:rPr>
              <a:t>Multidisciplinnary (path, radio and orthopedics)</a:t>
            </a:r>
            <a:endParaRPr i="1">
              <a:solidFill>
                <a:srgbClr val="7F7F7F"/>
              </a:solidFill>
            </a:endParaRPr>
          </a:p>
          <a:p>
            <a:pPr indent="0" lvl="0" marL="457200" rtl="0" algn="l">
              <a:lnSpc>
                <a:spcPct val="120000"/>
              </a:lnSpc>
              <a:spcBef>
                <a:spcPts val="0"/>
              </a:spcBef>
              <a:spcAft>
                <a:spcPts val="0"/>
              </a:spcAft>
              <a:buNone/>
            </a:pPr>
            <a:r>
              <a:t/>
            </a:r>
            <a:endParaRPr i="1">
              <a:solidFill>
                <a:srgbClr val="7F7F7F"/>
              </a:solidFill>
            </a:endParaRPr>
          </a:p>
          <a:p>
            <a:pPr indent="-419100" lvl="0" marL="457200" rtl="0" algn="l">
              <a:lnSpc>
                <a:spcPct val="120000"/>
              </a:lnSpc>
              <a:spcBef>
                <a:spcPts val="0"/>
              </a:spcBef>
              <a:spcAft>
                <a:spcPts val="0"/>
              </a:spcAft>
              <a:buSzPts val="3000"/>
              <a:buChar char="-"/>
            </a:pPr>
            <a:r>
              <a:rPr lang="pt-BR"/>
              <a:t>Modelo “</a:t>
            </a:r>
            <a:r>
              <a:rPr i="1" lang="pt-BR"/>
              <a:t>one-day clinic” </a:t>
            </a:r>
            <a:r>
              <a:rPr lang="pt-BR"/>
              <a:t>com ob</a:t>
            </a:r>
            <a:r>
              <a:rPr lang="pt-BR"/>
              <a:t>jetivo estabelecer conduta pré-operatória dos pacientes</a:t>
            </a:r>
            <a:endParaRPr/>
          </a:p>
          <a:p>
            <a:pPr indent="0" lvl="0" marL="457200" rtl="0" algn="l">
              <a:lnSpc>
                <a:spcPct val="120000"/>
              </a:lnSpc>
              <a:spcBef>
                <a:spcPts val="0"/>
              </a:spcBef>
              <a:spcAft>
                <a:spcPts val="0"/>
              </a:spcAft>
              <a:buNone/>
            </a:pPr>
            <a:r>
              <a:rPr i="1" lang="pt-BR">
                <a:solidFill>
                  <a:srgbClr val="7F7F7F"/>
                </a:solidFill>
              </a:rPr>
              <a:t>“One-day clinic” model aiming to establish pre-operatory management</a:t>
            </a:r>
            <a:endParaRPr i="1">
              <a:solidFill>
                <a:srgbClr val="7F7F7F"/>
              </a:solidFill>
            </a:endParaRPr>
          </a:p>
          <a:p>
            <a:pPr indent="0" lvl="0" marL="457200" rtl="0" algn="l">
              <a:lnSpc>
                <a:spcPct val="120000"/>
              </a:lnSpc>
              <a:spcBef>
                <a:spcPts val="0"/>
              </a:spcBef>
              <a:spcAft>
                <a:spcPts val="0"/>
              </a:spcAft>
              <a:buNone/>
            </a:pPr>
            <a:r>
              <a:t/>
            </a:r>
            <a:endParaRPr i="1"/>
          </a:p>
          <a:p>
            <a:pPr indent="-419100" lvl="0" marL="457200" rtl="0" algn="l">
              <a:lnSpc>
                <a:spcPct val="120000"/>
              </a:lnSpc>
              <a:spcBef>
                <a:spcPts val="0"/>
              </a:spcBef>
              <a:spcAft>
                <a:spcPts val="0"/>
              </a:spcAft>
              <a:buSzPts val="3000"/>
              <a:buChar char="-"/>
            </a:pPr>
            <a:r>
              <a:rPr lang="pt-BR"/>
              <a:t>PAAF guiada por USG com prog. para core se necessário.</a:t>
            </a:r>
            <a:endParaRPr/>
          </a:p>
          <a:p>
            <a:pPr indent="0" lvl="0" marL="457200" rtl="0" algn="l">
              <a:lnSpc>
                <a:spcPct val="120000"/>
              </a:lnSpc>
              <a:spcBef>
                <a:spcPts val="0"/>
              </a:spcBef>
              <a:spcAft>
                <a:spcPts val="0"/>
              </a:spcAft>
              <a:buNone/>
            </a:pPr>
            <a:r>
              <a:rPr i="1" lang="pt-BR">
                <a:solidFill>
                  <a:srgbClr val="7F7F7F"/>
                </a:solidFill>
              </a:rPr>
              <a:t>USG-guided FNA with progression to CNB if necessary.</a:t>
            </a:r>
            <a:endParaRPr i="1">
              <a:solidFill>
                <a:srgbClr val="7F7F7F"/>
              </a:solidFill>
            </a:endParaRPr>
          </a:p>
          <a:p>
            <a:pPr indent="0" lvl="0" marL="457200" rtl="0" algn="l">
              <a:lnSpc>
                <a:spcPct val="120000"/>
              </a:lnSpc>
              <a:spcBef>
                <a:spcPts val="0"/>
              </a:spcBef>
              <a:spcAft>
                <a:spcPts val="0"/>
              </a:spcAft>
              <a:buNone/>
            </a:pPr>
            <a:r>
              <a:t/>
            </a:r>
            <a:endParaRPr i="1">
              <a:solidFill>
                <a:srgbClr val="7F7F7F"/>
              </a:solidFill>
            </a:endParaRPr>
          </a:p>
        </p:txBody>
      </p:sp>
      <p:pic>
        <p:nvPicPr>
          <p:cNvPr id="166" name="Google Shape;166;g2e079e7bc09_0_44" title="20240119_095040.jpg"/>
          <p:cNvPicPr preferRelativeResize="0"/>
          <p:nvPr/>
        </p:nvPicPr>
        <p:blipFill rotWithShape="1">
          <a:blip r:embed="rId4">
            <a:alphaModFix/>
          </a:blip>
          <a:srcRect b="23923" l="5328" r="13935" t="21619"/>
          <a:stretch/>
        </p:blipFill>
        <p:spPr>
          <a:xfrm>
            <a:off x="11106150" y="2049694"/>
            <a:ext cx="6323799" cy="6475380"/>
          </a:xfrm>
          <a:prstGeom prst="rect">
            <a:avLst/>
          </a:prstGeom>
          <a:noFill/>
          <a:ln>
            <a:noFill/>
          </a:ln>
        </p:spPr>
      </p:pic>
      <p:sp>
        <p:nvSpPr>
          <p:cNvPr id="167" name="Google Shape;167;g2e079e7bc09_0_44"/>
          <p:cNvSpPr txBox="1"/>
          <p:nvPr/>
        </p:nvSpPr>
        <p:spPr>
          <a:xfrm>
            <a:off x="11546925" y="8628625"/>
            <a:ext cx="6046500" cy="6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latin typeface="Calibri"/>
                <a:ea typeface="Calibri"/>
                <a:cs typeface="Calibri"/>
                <a:sym typeface="Calibri"/>
              </a:rPr>
              <a:t>Stockholm viewed from the Karolinska Institutet building.</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e079e7bc09_0_38"/>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73" name="Google Shape;173;g2e079e7bc09_0_38"/>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74" name="Google Shape;174;g2e079e7bc09_0_38"/>
          <p:cNvSpPr txBox="1"/>
          <p:nvPr>
            <p:ph idx="1" type="body"/>
          </p:nvPr>
        </p:nvSpPr>
        <p:spPr>
          <a:xfrm>
            <a:off x="819150" y="3305273"/>
            <a:ext cx="16725900" cy="5296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175" name="Google Shape;175;g2e079e7bc09_0_38"/>
          <p:cNvPicPr preferRelativeResize="0"/>
          <p:nvPr/>
        </p:nvPicPr>
        <p:blipFill>
          <a:blip r:embed="rId4">
            <a:alphaModFix/>
          </a:blip>
          <a:stretch>
            <a:fillRect/>
          </a:stretch>
        </p:blipFill>
        <p:spPr>
          <a:xfrm>
            <a:off x="819138" y="2485200"/>
            <a:ext cx="13078125" cy="5778050"/>
          </a:xfrm>
          <a:prstGeom prst="rect">
            <a:avLst/>
          </a:prstGeom>
          <a:noFill/>
          <a:ln>
            <a:noFill/>
          </a:ln>
        </p:spPr>
      </p:pic>
      <p:sp>
        <p:nvSpPr>
          <p:cNvPr id="176" name="Google Shape;176;g2e079e7bc09_0_38"/>
          <p:cNvSpPr txBox="1"/>
          <p:nvPr/>
        </p:nvSpPr>
        <p:spPr>
          <a:xfrm>
            <a:off x="7031225" y="5084325"/>
            <a:ext cx="8502900" cy="3004200"/>
          </a:xfrm>
          <a:prstGeom prst="rect">
            <a:avLst/>
          </a:prstGeom>
          <a:solidFill>
            <a:srgbClr val="D3EAE2"/>
          </a:solidFill>
          <a:ln>
            <a:noFill/>
          </a:ln>
          <a:effectLst>
            <a:outerShdw blurRad="300038" rotWithShape="0" algn="bl" dir="5400000" dist="19050">
              <a:srgbClr val="000000">
                <a:alpha val="55000"/>
              </a:srgbClr>
            </a:outerShdw>
          </a:effectLst>
        </p:spPr>
        <p:txBody>
          <a:bodyPr anchorCtr="0" anchor="t" bIns="91425" lIns="270000" spcFirstLastPara="1" rIns="91425" wrap="square" tIns="91425">
            <a:noAutofit/>
          </a:bodyPr>
          <a:lstStyle/>
          <a:p>
            <a:pPr indent="0" lvl="0" marL="0" rtl="0" algn="l">
              <a:lnSpc>
                <a:spcPct val="115000"/>
              </a:lnSpc>
              <a:spcBef>
                <a:spcPts val="0"/>
              </a:spcBef>
              <a:spcAft>
                <a:spcPts val="0"/>
              </a:spcAft>
              <a:buNone/>
            </a:pPr>
            <a:r>
              <a:rPr lang="pt-BR" sz="3000">
                <a:solidFill>
                  <a:srgbClr val="4E5447"/>
                </a:solidFill>
                <a:latin typeface="Calibri"/>
                <a:ea typeface="Calibri"/>
                <a:cs typeface="Calibri"/>
                <a:sym typeface="Calibri"/>
              </a:rPr>
              <a:t>Série de 90 casos; 97,9% de acurácia comparado à histopatologia da peça cirúrgica</a:t>
            </a:r>
            <a:endParaRPr sz="3000">
              <a:solidFill>
                <a:srgbClr val="4E5447"/>
              </a:solidFill>
              <a:latin typeface="Calibri"/>
              <a:ea typeface="Calibri"/>
              <a:cs typeface="Calibri"/>
              <a:sym typeface="Calibri"/>
            </a:endParaRPr>
          </a:p>
          <a:p>
            <a:pPr indent="0" lvl="0" marL="0" rtl="0" algn="l">
              <a:lnSpc>
                <a:spcPct val="115000"/>
              </a:lnSpc>
              <a:spcBef>
                <a:spcPts val="0"/>
              </a:spcBef>
              <a:spcAft>
                <a:spcPts val="0"/>
              </a:spcAft>
              <a:buNone/>
            </a:pPr>
            <a:r>
              <a:t/>
            </a:r>
            <a:endParaRPr sz="3000">
              <a:solidFill>
                <a:srgbClr val="4E5447"/>
              </a:solidFill>
              <a:latin typeface="Calibri"/>
              <a:ea typeface="Calibri"/>
              <a:cs typeface="Calibri"/>
              <a:sym typeface="Calibri"/>
            </a:endParaRPr>
          </a:p>
          <a:p>
            <a:pPr indent="0" lvl="0" marL="0" rtl="0" algn="l">
              <a:lnSpc>
                <a:spcPct val="115000"/>
              </a:lnSpc>
              <a:spcBef>
                <a:spcPts val="0"/>
              </a:spcBef>
              <a:spcAft>
                <a:spcPts val="0"/>
              </a:spcAft>
              <a:buNone/>
            </a:pPr>
            <a:r>
              <a:rPr i="1" lang="pt-BR" sz="3000">
                <a:solidFill>
                  <a:srgbClr val="7F7F7F"/>
                </a:solidFill>
                <a:latin typeface="Calibri"/>
                <a:ea typeface="Calibri"/>
                <a:cs typeface="Calibri"/>
                <a:sym typeface="Calibri"/>
              </a:rPr>
              <a:t>Series of 90 cases with 97,9% accuracy compared tosurgical specimen histopathology</a:t>
            </a:r>
            <a:endParaRPr i="1" sz="3000">
              <a:solidFill>
                <a:srgbClr val="7F7F7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e1d55b5e2c_0_57"/>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82" name="Google Shape;182;g2e1d55b5e2c_0_57"/>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83" name="Google Shape;183;g2e1d55b5e2c_0_57"/>
          <p:cNvSpPr txBox="1"/>
          <p:nvPr>
            <p:ph idx="1" type="body"/>
          </p:nvPr>
        </p:nvSpPr>
        <p:spPr>
          <a:xfrm>
            <a:off x="819150" y="3305273"/>
            <a:ext cx="16725900" cy="5296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184" name="Google Shape;184;g2e1d55b5e2c_0_57"/>
          <p:cNvPicPr preferRelativeResize="0"/>
          <p:nvPr/>
        </p:nvPicPr>
        <p:blipFill>
          <a:blip r:embed="rId4">
            <a:alphaModFix/>
          </a:blip>
          <a:stretch>
            <a:fillRect/>
          </a:stretch>
        </p:blipFill>
        <p:spPr>
          <a:xfrm>
            <a:off x="819150" y="465825"/>
            <a:ext cx="12685599" cy="8997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e1d55b5e2c_0_65"/>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Aplicações da citologia em partes moles </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Applications of cytology in soft tissues</a:t>
            </a:r>
            <a:endParaRPr b="0" i="1" sz="4500">
              <a:solidFill>
                <a:srgbClr val="7F7F7F"/>
              </a:solidFill>
              <a:latin typeface="Calibri"/>
              <a:ea typeface="Calibri"/>
              <a:cs typeface="Calibri"/>
              <a:sym typeface="Calibri"/>
            </a:endParaRPr>
          </a:p>
        </p:txBody>
      </p:sp>
      <p:pic>
        <p:nvPicPr>
          <p:cNvPr id="190" name="Google Shape;190;g2e1d55b5e2c_0_65"/>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91" name="Google Shape;191;g2e1d55b5e2c_0_65"/>
          <p:cNvSpPr txBox="1"/>
          <p:nvPr>
            <p:ph idx="1" type="body"/>
          </p:nvPr>
        </p:nvSpPr>
        <p:spPr>
          <a:xfrm>
            <a:off x="819150" y="3305273"/>
            <a:ext cx="16725900" cy="5296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192" name="Google Shape;192;g2e1d55b5e2c_0_65"/>
          <p:cNvPicPr preferRelativeResize="0"/>
          <p:nvPr/>
        </p:nvPicPr>
        <p:blipFill>
          <a:blip r:embed="rId4">
            <a:alphaModFix/>
          </a:blip>
          <a:stretch>
            <a:fillRect/>
          </a:stretch>
        </p:blipFill>
        <p:spPr>
          <a:xfrm>
            <a:off x="819150" y="397000"/>
            <a:ext cx="12790374" cy="9215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e079e7bc09_0_67"/>
          <p:cNvPicPr preferRelativeResize="0"/>
          <p:nvPr/>
        </p:nvPicPr>
        <p:blipFill rotWithShape="1">
          <a:blip r:embed="rId3">
            <a:alphaModFix/>
          </a:blip>
          <a:srcRect b="24136" l="20702" r="15280" t="20440"/>
          <a:stretch/>
        </p:blipFill>
        <p:spPr>
          <a:xfrm>
            <a:off x="-1800525" y="-298200"/>
            <a:ext cx="20088525" cy="13042909"/>
          </a:xfrm>
          <a:prstGeom prst="rect">
            <a:avLst/>
          </a:prstGeom>
          <a:noFill/>
          <a:ln>
            <a:noFill/>
          </a:ln>
        </p:spPr>
      </p:pic>
      <p:pic>
        <p:nvPicPr>
          <p:cNvPr id="198" name="Google Shape;198;g2e079e7bc09_0_67"/>
          <p:cNvPicPr preferRelativeResize="0"/>
          <p:nvPr/>
        </p:nvPicPr>
        <p:blipFill rotWithShape="1">
          <a:blip r:embed="rId4">
            <a:alphaModFix/>
          </a:blip>
          <a:srcRect b="0" l="0" r="0" t="0"/>
          <a:stretch/>
        </p:blipFill>
        <p:spPr>
          <a:xfrm>
            <a:off x="14026642" y="-108012"/>
            <a:ext cx="3678323" cy="6871691"/>
          </a:xfrm>
          <a:prstGeom prst="rect">
            <a:avLst/>
          </a:prstGeom>
          <a:noFill/>
          <a:ln>
            <a:noFill/>
          </a:ln>
        </p:spPr>
      </p:pic>
      <p:sp>
        <p:nvSpPr>
          <p:cNvPr id="199" name="Google Shape;199;g2e079e7bc09_0_67"/>
          <p:cNvSpPr txBox="1"/>
          <p:nvPr>
            <p:ph type="title"/>
          </p:nvPr>
        </p:nvSpPr>
        <p:spPr>
          <a:xfrm>
            <a:off x="14579277" y="517008"/>
            <a:ext cx="2557500" cy="203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E75B5"/>
              </a:buClr>
              <a:buSzPts val="3000"/>
              <a:buFont typeface="Calibri"/>
              <a:buNone/>
            </a:pPr>
            <a:r>
              <a:rPr lang="pt-BR" sz="3000">
                <a:solidFill>
                  <a:srgbClr val="7F7F7F"/>
                </a:solidFill>
              </a:rPr>
              <a:t>Testagem </a:t>
            </a:r>
            <a:r>
              <a:rPr lang="pt-BR" sz="3000">
                <a:solidFill>
                  <a:srgbClr val="7F7F7F"/>
                </a:solidFill>
              </a:rPr>
              <a:t>molecular</a:t>
            </a:r>
            <a:r>
              <a:rPr lang="pt-BR" sz="3000">
                <a:solidFill>
                  <a:srgbClr val="7F7F7F"/>
                </a:solidFill>
              </a:rPr>
              <a:t> no material de citologia</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rPr i="1" lang="pt-BR" sz="3000">
                <a:solidFill>
                  <a:srgbClr val="CCCCCC"/>
                </a:solidFill>
              </a:rPr>
              <a:t>Molecular testing in the cytology sample</a:t>
            </a:r>
            <a:endParaRPr i="1" sz="3000">
              <a:solidFill>
                <a:srgbClr val="CCCCC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e1d55b5e2c_0_81"/>
          <p:cNvSpPr txBox="1"/>
          <p:nvPr>
            <p:ph idx="1" type="body"/>
          </p:nvPr>
        </p:nvSpPr>
        <p:spPr>
          <a:xfrm>
            <a:off x="819150" y="3305273"/>
            <a:ext cx="16725900" cy="5296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205" name="Google Shape;205;g2e1d55b5e2c_0_81"/>
          <p:cNvPicPr preferRelativeResize="0"/>
          <p:nvPr/>
        </p:nvPicPr>
        <p:blipFill>
          <a:blip r:embed="rId3">
            <a:alphaModFix/>
          </a:blip>
          <a:stretch>
            <a:fillRect/>
          </a:stretch>
        </p:blipFill>
        <p:spPr>
          <a:xfrm>
            <a:off x="2739750" y="414325"/>
            <a:ext cx="11603574" cy="8940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e1d55b5e2c_0_94"/>
          <p:cNvSpPr txBox="1"/>
          <p:nvPr>
            <p:ph idx="1" type="body"/>
          </p:nvPr>
        </p:nvSpPr>
        <p:spPr>
          <a:xfrm>
            <a:off x="819150" y="3305273"/>
            <a:ext cx="16725900" cy="5296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211" name="Google Shape;211;g2e1d55b5e2c_0_94"/>
          <p:cNvPicPr preferRelativeResize="0"/>
          <p:nvPr/>
        </p:nvPicPr>
        <p:blipFill>
          <a:blip r:embed="rId3">
            <a:alphaModFix/>
          </a:blip>
          <a:stretch>
            <a:fillRect/>
          </a:stretch>
        </p:blipFill>
        <p:spPr>
          <a:xfrm>
            <a:off x="2713375" y="401025"/>
            <a:ext cx="11473151" cy="878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txBox="1"/>
          <p:nvPr>
            <p:ph type="ctrTitle"/>
          </p:nvPr>
        </p:nvSpPr>
        <p:spPr>
          <a:xfrm>
            <a:off x="1012507" y="4011086"/>
            <a:ext cx="15020700" cy="155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3755A"/>
              </a:buClr>
              <a:buSzPts val="6000"/>
              <a:buFont typeface="Calibri"/>
              <a:buNone/>
            </a:pPr>
            <a:r>
              <a:rPr lang="pt-BR" sz="4500"/>
              <a:t>FINE NEEDLES AND FINER DIAGNOSTICS</a:t>
            </a:r>
            <a:r>
              <a:rPr lang="pt-BR" sz="4500"/>
              <a:t>: current perspectives for cytopathology of </a:t>
            </a:r>
            <a:r>
              <a:rPr lang="pt-BR" sz="4500"/>
              <a:t>mesenchymal</a:t>
            </a:r>
            <a:r>
              <a:rPr lang="pt-BR" sz="4500"/>
              <a:t> lesions in the era of molecular pathology</a:t>
            </a:r>
            <a:endParaRPr sz="4500"/>
          </a:p>
        </p:txBody>
      </p:sp>
      <p:sp>
        <p:nvSpPr>
          <p:cNvPr id="68" name="Google Shape;68;p2"/>
          <p:cNvSpPr txBox="1"/>
          <p:nvPr>
            <p:ph idx="1" type="body"/>
          </p:nvPr>
        </p:nvSpPr>
        <p:spPr>
          <a:xfrm>
            <a:off x="1454150" y="7499350"/>
            <a:ext cx="11461800" cy="519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E5447"/>
              </a:buClr>
              <a:buSzPts val="4300"/>
              <a:buNone/>
            </a:pPr>
            <a:r>
              <a:rPr lang="pt-BR"/>
              <a:t>Arthur F. de Arruda</a:t>
            </a:r>
            <a:endParaRPr/>
          </a:p>
        </p:txBody>
      </p:sp>
      <p:sp>
        <p:nvSpPr>
          <p:cNvPr id="69" name="Google Shape;69;p2"/>
          <p:cNvSpPr txBox="1"/>
          <p:nvPr>
            <p:ph idx="2" type="body"/>
          </p:nvPr>
        </p:nvSpPr>
        <p:spPr>
          <a:xfrm>
            <a:off x="1463926" y="8141912"/>
            <a:ext cx="11461750" cy="5191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E5447"/>
              </a:buClr>
              <a:buSzPts val="4300"/>
              <a:buNone/>
            </a:pPr>
            <a:r>
              <a:rPr lang="pt-BR"/>
              <a:t>Genoa / LPCM</a:t>
            </a:r>
            <a:endParaRPr/>
          </a:p>
        </p:txBody>
      </p:sp>
      <p:pic>
        <p:nvPicPr>
          <p:cNvPr id="70" name="Google Shape;70;p2"/>
          <p:cNvPicPr preferRelativeResize="0"/>
          <p:nvPr/>
        </p:nvPicPr>
        <p:blipFill rotWithShape="1">
          <a:blip r:embed="rId3">
            <a:alphaModFix/>
          </a:blip>
          <a:srcRect b="0" l="0" r="0" t="0"/>
          <a:stretch/>
        </p:blipFill>
        <p:spPr>
          <a:xfrm>
            <a:off x="1012508" y="3417932"/>
            <a:ext cx="3521392" cy="325729"/>
          </a:xfrm>
          <a:prstGeom prst="rect">
            <a:avLst/>
          </a:prstGeom>
          <a:noFill/>
          <a:ln>
            <a:noFill/>
          </a:ln>
        </p:spPr>
      </p:pic>
      <p:pic>
        <p:nvPicPr>
          <p:cNvPr id="71" name="Google Shape;71;p2"/>
          <p:cNvPicPr preferRelativeResize="0"/>
          <p:nvPr/>
        </p:nvPicPr>
        <p:blipFill rotWithShape="1">
          <a:blip r:embed="rId3">
            <a:alphaModFix/>
          </a:blip>
          <a:srcRect b="0" l="0" r="0" t="0"/>
          <a:stretch/>
        </p:blipFill>
        <p:spPr>
          <a:xfrm flipH="1" rot="10800000">
            <a:off x="1012508" y="6689115"/>
            <a:ext cx="3521392" cy="325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e1d55b5e2c_1_6"/>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Testagem molecular na amostra citológica</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Molecular testing in cytology samples</a:t>
            </a:r>
            <a:endParaRPr b="0" i="1" sz="4500">
              <a:solidFill>
                <a:srgbClr val="7F7F7F"/>
              </a:solidFill>
              <a:latin typeface="Calibri"/>
              <a:ea typeface="Calibri"/>
              <a:cs typeface="Calibri"/>
              <a:sym typeface="Calibri"/>
            </a:endParaRPr>
          </a:p>
        </p:txBody>
      </p:sp>
      <p:pic>
        <p:nvPicPr>
          <p:cNvPr id="217" name="Google Shape;217;g2e1d55b5e2c_1_6"/>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pic>
        <p:nvPicPr>
          <p:cNvPr id="218" name="Google Shape;218;g2e1d55b5e2c_1_6"/>
          <p:cNvPicPr preferRelativeResize="0"/>
          <p:nvPr/>
        </p:nvPicPr>
        <p:blipFill>
          <a:blip r:embed="rId4">
            <a:alphaModFix/>
          </a:blip>
          <a:stretch>
            <a:fillRect/>
          </a:stretch>
        </p:blipFill>
        <p:spPr>
          <a:xfrm>
            <a:off x="1289000" y="3205000"/>
            <a:ext cx="5143500" cy="3143250"/>
          </a:xfrm>
          <a:prstGeom prst="rect">
            <a:avLst/>
          </a:prstGeom>
          <a:noFill/>
          <a:ln>
            <a:noFill/>
          </a:ln>
        </p:spPr>
      </p:pic>
      <p:pic>
        <p:nvPicPr>
          <p:cNvPr id="219" name="Google Shape;219;g2e1d55b5e2c_1_6"/>
          <p:cNvPicPr preferRelativeResize="0"/>
          <p:nvPr/>
        </p:nvPicPr>
        <p:blipFill>
          <a:blip r:embed="rId5">
            <a:alphaModFix/>
          </a:blip>
          <a:stretch>
            <a:fillRect/>
          </a:stretch>
        </p:blipFill>
        <p:spPr>
          <a:xfrm>
            <a:off x="13397850" y="3057325"/>
            <a:ext cx="3520249" cy="3520249"/>
          </a:xfrm>
          <a:prstGeom prst="rect">
            <a:avLst/>
          </a:prstGeom>
          <a:noFill/>
          <a:ln>
            <a:noFill/>
          </a:ln>
        </p:spPr>
      </p:pic>
      <p:pic>
        <p:nvPicPr>
          <p:cNvPr id="220" name="Google Shape;220;g2e1d55b5e2c_1_6"/>
          <p:cNvPicPr preferRelativeResize="0"/>
          <p:nvPr/>
        </p:nvPicPr>
        <p:blipFill rotWithShape="1">
          <a:blip r:embed="rId6">
            <a:alphaModFix/>
          </a:blip>
          <a:srcRect b="7532" l="5516" r="38764" t="18975"/>
          <a:stretch/>
        </p:blipFill>
        <p:spPr>
          <a:xfrm>
            <a:off x="8415675" y="3057337"/>
            <a:ext cx="2762375" cy="3438575"/>
          </a:xfrm>
          <a:prstGeom prst="rect">
            <a:avLst/>
          </a:prstGeom>
          <a:noFill/>
          <a:ln>
            <a:noFill/>
          </a:ln>
        </p:spPr>
      </p:pic>
      <p:sp>
        <p:nvSpPr>
          <p:cNvPr id="221" name="Google Shape;221;g2e1d55b5e2c_1_6"/>
          <p:cNvSpPr txBox="1"/>
          <p:nvPr/>
        </p:nvSpPr>
        <p:spPr>
          <a:xfrm>
            <a:off x="1581650" y="7046000"/>
            <a:ext cx="4258800" cy="7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e1d55b5e2c_1_6"/>
          <p:cNvSpPr txBox="1"/>
          <p:nvPr/>
        </p:nvSpPr>
        <p:spPr>
          <a:xfrm>
            <a:off x="2128375" y="6883925"/>
            <a:ext cx="3855900" cy="23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3000">
                <a:latin typeface="Calibri"/>
                <a:ea typeface="Calibri"/>
                <a:cs typeface="Calibri"/>
                <a:sym typeface="Calibri"/>
              </a:rPr>
              <a:t>Esfregaços diretos</a:t>
            </a:r>
            <a:endParaRPr sz="3000">
              <a:latin typeface="Calibri"/>
              <a:ea typeface="Calibri"/>
              <a:cs typeface="Calibri"/>
              <a:sym typeface="Calibri"/>
            </a:endParaRPr>
          </a:p>
        </p:txBody>
      </p:sp>
      <p:sp>
        <p:nvSpPr>
          <p:cNvPr id="223" name="Google Shape;223;g2e1d55b5e2c_1_6"/>
          <p:cNvSpPr txBox="1"/>
          <p:nvPr/>
        </p:nvSpPr>
        <p:spPr>
          <a:xfrm>
            <a:off x="13733275" y="6883925"/>
            <a:ext cx="2849400" cy="23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3000">
                <a:latin typeface="Calibri"/>
                <a:ea typeface="Calibri"/>
                <a:cs typeface="Calibri"/>
                <a:sym typeface="Calibri"/>
              </a:rPr>
              <a:t>Meio líquido</a:t>
            </a:r>
            <a:endParaRPr sz="3000">
              <a:latin typeface="Calibri"/>
              <a:ea typeface="Calibri"/>
              <a:cs typeface="Calibri"/>
              <a:sym typeface="Calibri"/>
            </a:endParaRPr>
          </a:p>
        </p:txBody>
      </p:sp>
      <p:sp>
        <p:nvSpPr>
          <p:cNvPr id="224" name="Google Shape;224;g2e1d55b5e2c_1_6"/>
          <p:cNvSpPr txBox="1"/>
          <p:nvPr/>
        </p:nvSpPr>
        <p:spPr>
          <a:xfrm>
            <a:off x="8689025" y="6974075"/>
            <a:ext cx="3306600" cy="23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3000">
                <a:latin typeface="Calibri"/>
                <a:ea typeface="Calibri"/>
                <a:cs typeface="Calibri"/>
                <a:sym typeface="Calibri"/>
              </a:rPr>
              <a:t>Cell block</a:t>
            </a:r>
            <a:endParaRPr sz="3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e1d55b5e2c_0_100"/>
          <p:cNvSpPr txBox="1"/>
          <p:nvPr>
            <p:ph idx="1" type="body"/>
          </p:nvPr>
        </p:nvSpPr>
        <p:spPr>
          <a:xfrm>
            <a:off x="819150" y="3305273"/>
            <a:ext cx="16725900" cy="5296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230" name="Google Shape;230;g2e1d55b5e2c_0_100"/>
          <p:cNvPicPr preferRelativeResize="0"/>
          <p:nvPr/>
        </p:nvPicPr>
        <p:blipFill rotWithShape="1">
          <a:blip r:embed="rId3">
            <a:alphaModFix/>
          </a:blip>
          <a:srcRect b="-8451" l="0" r="-2585" t="1875"/>
          <a:stretch/>
        </p:blipFill>
        <p:spPr>
          <a:xfrm>
            <a:off x="1026500" y="598400"/>
            <a:ext cx="16654675" cy="736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e1d55b5e2c_0_13"/>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Testagem molecular na amostra citológica</a:t>
            </a:r>
            <a:r>
              <a:rPr b="0" i="1" lang="pt-BR" sz="4500">
                <a:solidFill>
                  <a:srgbClr val="7F7F7F"/>
                </a:solidFill>
                <a:latin typeface="Calibri"/>
                <a:ea typeface="Calibri"/>
                <a:cs typeface="Calibri"/>
                <a:sym typeface="Calibri"/>
              </a:rPr>
              <a:t> </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Molecular testing in cytology samples</a:t>
            </a:r>
            <a:endParaRPr b="0" i="1" sz="4500">
              <a:solidFill>
                <a:srgbClr val="7F7F7F"/>
              </a:solidFill>
              <a:latin typeface="Calibri"/>
              <a:ea typeface="Calibri"/>
              <a:cs typeface="Calibri"/>
              <a:sym typeface="Calibri"/>
            </a:endParaRPr>
          </a:p>
        </p:txBody>
      </p:sp>
      <p:pic>
        <p:nvPicPr>
          <p:cNvPr id="236" name="Google Shape;236;g2e1d55b5e2c_0_13"/>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237" name="Google Shape;237;g2e1d55b5e2c_0_13"/>
          <p:cNvSpPr txBox="1"/>
          <p:nvPr>
            <p:ph idx="1" type="body"/>
          </p:nvPr>
        </p:nvSpPr>
        <p:spPr>
          <a:xfrm>
            <a:off x="11293150" y="2296125"/>
            <a:ext cx="6252000" cy="63054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238" name="Google Shape;238;g2e1d55b5e2c_0_13"/>
          <p:cNvPicPr preferRelativeResize="0"/>
          <p:nvPr/>
        </p:nvPicPr>
        <p:blipFill>
          <a:blip r:embed="rId4">
            <a:alphaModFix/>
          </a:blip>
          <a:stretch>
            <a:fillRect/>
          </a:stretch>
        </p:blipFill>
        <p:spPr>
          <a:xfrm>
            <a:off x="819150" y="2296125"/>
            <a:ext cx="12000425" cy="5584350"/>
          </a:xfrm>
          <a:prstGeom prst="rect">
            <a:avLst/>
          </a:prstGeom>
          <a:noFill/>
          <a:ln>
            <a:noFill/>
          </a:ln>
        </p:spPr>
      </p:pic>
      <p:sp>
        <p:nvSpPr>
          <p:cNvPr id="239" name="Google Shape;239;g2e1d55b5e2c_0_13"/>
          <p:cNvSpPr txBox="1"/>
          <p:nvPr/>
        </p:nvSpPr>
        <p:spPr>
          <a:xfrm>
            <a:off x="7434050" y="4091600"/>
            <a:ext cx="9254400" cy="3558600"/>
          </a:xfrm>
          <a:prstGeom prst="rect">
            <a:avLst/>
          </a:prstGeom>
          <a:solidFill>
            <a:srgbClr val="D3EAE2"/>
          </a:solidFill>
          <a:ln>
            <a:noFill/>
          </a:ln>
          <a:effectLst>
            <a:outerShdw blurRad="300038" rotWithShape="0" algn="bl" dir="5400000" dist="19050">
              <a:srgbClr val="000000">
                <a:alpha val="55000"/>
              </a:srgbClr>
            </a:outerShdw>
          </a:effectLst>
        </p:spPr>
        <p:txBody>
          <a:bodyPr anchorCtr="0" anchor="t" bIns="91425" lIns="270000" spcFirstLastPara="1" rIns="91425" wrap="square" tIns="91425">
            <a:noAutofit/>
          </a:bodyPr>
          <a:lstStyle/>
          <a:p>
            <a:pPr indent="0" lvl="0" marL="0" rtl="0" algn="l">
              <a:lnSpc>
                <a:spcPct val="115000"/>
              </a:lnSpc>
              <a:spcBef>
                <a:spcPts val="0"/>
              </a:spcBef>
              <a:spcAft>
                <a:spcPts val="0"/>
              </a:spcAft>
              <a:buNone/>
            </a:pPr>
            <a:r>
              <a:rPr lang="pt-BR" sz="3000">
                <a:solidFill>
                  <a:srgbClr val="4E5447"/>
                </a:solidFill>
                <a:latin typeface="Calibri"/>
                <a:ea typeface="Calibri"/>
                <a:cs typeface="Calibri"/>
                <a:sym typeface="Calibri"/>
              </a:rPr>
              <a:t>Padronizado realização de core biopsy + PAAF; material de citologia escolhido para teste molecular em ~30% dos casos.</a:t>
            </a:r>
            <a:endParaRPr sz="3000">
              <a:solidFill>
                <a:srgbClr val="4E5447"/>
              </a:solidFill>
              <a:latin typeface="Calibri"/>
              <a:ea typeface="Calibri"/>
              <a:cs typeface="Calibri"/>
              <a:sym typeface="Calibri"/>
            </a:endParaRPr>
          </a:p>
          <a:p>
            <a:pPr indent="0" lvl="0" marL="0" rtl="0" algn="l">
              <a:lnSpc>
                <a:spcPct val="115000"/>
              </a:lnSpc>
              <a:spcBef>
                <a:spcPts val="0"/>
              </a:spcBef>
              <a:spcAft>
                <a:spcPts val="0"/>
              </a:spcAft>
              <a:buNone/>
            </a:pPr>
            <a:r>
              <a:t/>
            </a:r>
            <a:endParaRPr sz="3000">
              <a:solidFill>
                <a:srgbClr val="4E5447"/>
              </a:solidFill>
              <a:latin typeface="Calibri"/>
              <a:ea typeface="Calibri"/>
              <a:cs typeface="Calibri"/>
              <a:sym typeface="Calibri"/>
            </a:endParaRPr>
          </a:p>
          <a:p>
            <a:pPr indent="0" lvl="0" marL="0" rtl="0" algn="l">
              <a:lnSpc>
                <a:spcPct val="115000"/>
              </a:lnSpc>
              <a:spcBef>
                <a:spcPts val="0"/>
              </a:spcBef>
              <a:spcAft>
                <a:spcPts val="0"/>
              </a:spcAft>
              <a:buNone/>
            </a:pPr>
            <a:r>
              <a:rPr i="1" lang="pt-BR" sz="3000">
                <a:solidFill>
                  <a:srgbClr val="7F7F7F"/>
                </a:solidFill>
                <a:latin typeface="Calibri"/>
                <a:ea typeface="Calibri"/>
                <a:cs typeface="Calibri"/>
                <a:sym typeface="Calibri"/>
              </a:rPr>
              <a:t>Standardized core biopsy + FNA sampling; cytology material used for molecular testing in ~30% cases</a:t>
            </a:r>
            <a:endParaRPr i="1" sz="3000">
              <a:solidFill>
                <a:srgbClr val="7F7F7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g2e079e7bc09_0_61"/>
          <p:cNvPicPr preferRelativeResize="0"/>
          <p:nvPr/>
        </p:nvPicPr>
        <p:blipFill rotWithShape="1">
          <a:blip r:embed="rId3">
            <a:alphaModFix/>
          </a:blip>
          <a:srcRect b="24136" l="20702" r="15280" t="20440"/>
          <a:stretch/>
        </p:blipFill>
        <p:spPr>
          <a:xfrm>
            <a:off x="-1800525" y="-298200"/>
            <a:ext cx="20088525" cy="13042909"/>
          </a:xfrm>
          <a:prstGeom prst="rect">
            <a:avLst/>
          </a:prstGeom>
          <a:noFill/>
          <a:ln>
            <a:noFill/>
          </a:ln>
        </p:spPr>
      </p:pic>
      <p:pic>
        <p:nvPicPr>
          <p:cNvPr id="245" name="Google Shape;245;g2e079e7bc09_0_61"/>
          <p:cNvPicPr preferRelativeResize="0"/>
          <p:nvPr/>
        </p:nvPicPr>
        <p:blipFill rotWithShape="1">
          <a:blip r:embed="rId4">
            <a:alphaModFix/>
          </a:blip>
          <a:srcRect b="0" l="0" r="0" t="0"/>
          <a:stretch/>
        </p:blipFill>
        <p:spPr>
          <a:xfrm>
            <a:off x="14026642" y="-108012"/>
            <a:ext cx="3678323" cy="6871691"/>
          </a:xfrm>
          <a:prstGeom prst="rect">
            <a:avLst/>
          </a:prstGeom>
          <a:noFill/>
          <a:ln>
            <a:noFill/>
          </a:ln>
        </p:spPr>
      </p:pic>
      <p:sp>
        <p:nvSpPr>
          <p:cNvPr id="246" name="Google Shape;246;g2e079e7bc09_0_61"/>
          <p:cNvSpPr txBox="1"/>
          <p:nvPr>
            <p:ph type="title"/>
          </p:nvPr>
        </p:nvSpPr>
        <p:spPr>
          <a:xfrm>
            <a:off x="14579277" y="517008"/>
            <a:ext cx="2557500" cy="203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E75B5"/>
              </a:buClr>
              <a:buSzPts val="3000"/>
              <a:buFont typeface="Calibri"/>
              <a:buNone/>
            </a:pPr>
            <a:r>
              <a:rPr lang="pt-BR" sz="3000">
                <a:solidFill>
                  <a:srgbClr val="7F7F7F"/>
                </a:solidFill>
              </a:rPr>
              <a:t>Conclusões</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rPr i="1" lang="pt-BR" sz="3000">
                <a:solidFill>
                  <a:srgbClr val="CCCCCC"/>
                </a:solidFill>
              </a:rPr>
              <a:t>Conclusion</a:t>
            </a:r>
            <a:endParaRPr i="1" sz="3000">
              <a:solidFill>
                <a:srgbClr val="CCCCCC"/>
              </a:solidFill>
            </a:endParaRPr>
          </a:p>
          <a:p>
            <a:pPr indent="0" lvl="0" marL="0" rtl="0" algn="ctr">
              <a:lnSpc>
                <a:spcPct val="90000"/>
              </a:lnSpc>
              <a:spcBef>
                <a:spcPts val="0"/>
              </a:spcBef>
              <a:spcAft>
                <a:spcPts val="0"/>
              </a:spcAft>
              <a:buClr>
                <a:srgbClr val="2E75B5"/>
              </a:buClr>
              <a:buSzPts val="3000"/>
              <a:buFont typeface="Calibri"/>
              <a:buNone/>
            </a:pPr>
            <a:r>
              <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t/>
            </a:r>
            <a:endParaRPr sz="3000">
              <a:solidFill>
                <a:srgbClr val="7F7F7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e079e7bc09_0_155"/>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O que o não-citologista deve tirar disso?</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What should a non-cytologist make of all this?</a:t>
            </a:r>
            <a:endParaRPr b="0" i="1" sz="4500">
              <a:solidFill>
                <a:srgbClr val="7F7F7F"/>
              </a:solidFill>
              <a:latin typeface="Calibri"/>
              <a:ea typeface="Calibri"/>
              <a:cs typeface="Calibri"/>
              <a:sym typeface="Calibri"/>
            </a:endParaRPr>
          </a:p>
        </p:txBody>
      </p:sp>
      <p:pic>
        <p:nvPicPr>
          <p:cNvPr id="252" name="Google Shape;252;g2e079e7bc09_0_155"/>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253" name="Google Shape;253;g2e079e7bc09_0_155"/>
          <p:cNvSpPr txBox="1"/>
          <p:nvPr>
            <p:ph idx="1" type="body"/>
          </p:nvPr>
        </p:nvSpPr>
        <p:spPr>
          <a:xfrm>
            <a:off x="575175" y="3027748"/>
            <a:ext cx="16725900" cy="5296200"/>
          </a:xfrm>
          <a:prstGeom prst="rect">
            <a:avLst/>
          </a:prstGeom>
          <a:noFill/>
          <a:ln>
            <a:noFill/>
          </a:ln>
        </p:spPr>
        <p:txBody>
          <a:bodyPr anchorCtr="0" anchor="t" bIns="45700" lIns="91425" spcFirstLastPara="1" rIns="91425" wrap="square" tIns="45700">
            <a:noAutofit/>
          </a:bodyPr>
          <a:lstStyle/>
          <a:p>
            <a:pPr indent="-419100" lvl="0" marL="457200" rtl="0" algn="l">
              <a:lnSpc>
                <a:spcPct val="120000"/>
              </a:lnSpc>
              <a:spcBef>
                <a:spcPts val="0"/>
              </a:spcBef>
              <a:spcAft>
                <a:spcPts val="0"/>
              </a:spcAft>
              <a:buSzPts val="3000"/>
              <a:buChar char="-"/>
            </a:pPr>
            <a:r>
              <a:rPr lang="pt-BR"/>
              <a:t>O uso de técnicas de citologia no diagnóstico de tumores de partes moles </a:t>
            </a:r>
            <a:r>
              <a:rPr b="1" lang="pt-BR"/>
              <a:t>tem crescido</a:t>
            </a:r>
            <a:r>
              <a:rPr lang="pt-BR"/>
              <a:t> na última década, geralmente como </a:t>
            </a:r>
            <a:r>
              <a:rPr b="1" lang="pt-BR"/>
              <a:t>técnica complementar à core biopsy.</a:t>
            </a:r>
            <a:endParaRPr b="1"/>
          </a:p>
          <a:p>
            <a:pPr indent="0" lvl="0" marL="457200" rtl="0" algn="l">
              <a:lnSpc>
                <a:spcPct val="120000"/>
              </a:lnSpc>
              <a:spcBef>
                <a:spcPts val="0"/>
              </a:spcBef>
              <a:spcAft>
                <a:spcPts val="0"/>
              </a:spcAft>
              <a:buNone/>
            </a:pPr>
            <a:r>
              <a:rPr i="1" lang="pt-BR">
                <a:solidFill>
                  <a:srgbClr val="7F7F7F"/>
                </a:solidFill>
              </a:rPr>
              <a:t>Use of cytology techniques in the diagnosis of soft tissue tumours has increased in the last decade, generally as </a:t>
            </a:r>
            <a:r>
              <a:rPr i="1" lang="pt-BR">
                <a:solidFill>
                  <a:srgbClr val="7F7F7F"/>
                </a:solidFill>
              </a:rPr>
              <a:t>complementary</a:t>
            </a:r>
            <a:r>
              <a:rPr i="1" lang="pt-BR">
                <a:solidFill>
                  <a:srgbClr val="7F7F7F"/>
                </a:solidFill>
              </a:rPr>
              <a:t> to core needle biopsy.</a:t>
            </a:r>
            <a:endParaRPr i="1">
              <a:solidFill>
                <a:srgbClr val="7F7F7F"/>
              </a:solidFill>
            </a:endParaRPr>
          </a:p>
          <a:p>
            <a:pPr indent="0" lvl="0" marL="0" rtl="0" algn="l">
              <a:lnSpc>
                <a:spcPct val="120000"/>
              </a:lnSpc>
              <a:spcBef>
                <a:spcPts val="0"/>
              </a:spcBef>
              <a:spcAft>
                <a:spcPts val="0"/>
              </a:spcAft>
              <a:buClr>
                <a:srgbClr val="565755"/>
              </a:buClr>
              <a:buSzPts val="3000"/>
              <a:buNone/>
            </a:pPr>
            <a:r>
              <a:t/>
            </a:r>
            <a:endParaRPr/>
          </a:p>
          <a:p>
            <a:pPr indent="-419100" lvl="0" marL="457200" rtl="0" algn="l">
              <a:lnSpc>
                <a:spcPct val="120000"/>
              </a:lnSpc>
              <a:spcBef>
                <a:spcPts val="0"/>
              </a:spcBef>
              <a:spcAft>
                <a:spcPts val="0"/>
              </a:spcAft>
              <a:buSzPts val="3000"/>
              <a:buChar char="-"/>
            </a:pPr>
            <a:r>
              <a:rPr lang="pt-BR"/>
              <a:t>O material de citologia </a:t>
            </a:r>
            <a:r>
              <a:rPr b="1" lang="pt-BR"/>
              <a:t>pode ser utilizado para testagem molecular </a:t>
            </a:r>
            <a:r>
              <a:rPr lang="pt-BR"/>
              <a:t>e o seu uso </a:t>
            </a:r>
            <a:r>
              <a:rPr lang="pt-BR"/>
              <a:t>também </a:t>
            </a:r>
            <a:r>
              <a:rPr lang="pt-BR"/>
              <a:t>tem aumentado em frequência. </a:t>
            </a:r>
            <a:endParaRPr/>
          </a:p>
          <a:p>
            <a:pPr indent="0" lvl="0" marL="457200" rtl="0" algn="l">
              <a:lnSpc>
                <a:spcPct val="120000"/>
              </a:lnSpc>
              <a:spcBef>
                <a:spcPts val="0"/>
              </a:spcBef>
              <a:spcAft>
                <a:spcPts val="0"/>
              </a:spcAft>
              <a:buNone/>
            </a:pPr>
            <a:r>
              <a:rPr i="1" lang="pt-BR">
                <a:solidFill>
                  <a:srgbClr val="7F7F7F"/>
                </a:solidFill>
              </a:rPr>
              <a:t>Cytology samples have advantages for molecular testing and their use is also increasing.</a:t>
            </a:r>
            <a:endParaRPr i="1">
              <a:solidFill>
                <a:srgbClr val="7F7F7F"/>
              </a:solidFill>
            </a:endParaRPr>
          </a:p>
          <a:p>
            <a:pPr indent="0" lvl="0" marL="0" rtl="0" algn="l">
              <a:lnSpc>
                <a:spcPct val="120000"/>
              </a:lnSpc>
              <a:spcBef>
                <a:spcPts val="0"/>
              </a:spcBef>
              <a:spcAft>
                <a:spcPts val="0"/>
              </a:spcAft>
              <a:buClr>
                <a:srgbClr val="565755"/>
              </a:buClr>
              <a:buSzPts val="3000"/>
              <a:buNone/>
            </a:pPr>
            <a:r>
              <a:t/>
            </a:r>
            <a:endParaRPr/>
          </a:p>
          <a:p>
            <a:pPr indent="0" lvl="0" marL="0" rtl="0" algn="l">
              <a:lnSpc>
                <a:spcPct val="120000"/>
              </a:lnSpc>
              <a:spcBef>
                <a:spcPts val="0"/>
              </a:spcBef>
              <a:spcAft>
                <a:spcPts val="0"/>
              </a:spcAft>
              <a:buClr>
                <a:srgbClr val="565755"/>
              </a:buClr>
              <a:buSzPts val="30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e079e7bc09_0_161"/>
          <p:cNvSpPr txBox="1"/>
          <p:nvPr>
            <p:ph type="ctrTitle"/>
          </p:nvPr>
        </p:nvSpPr>
        <p:spPr>
          <a:xfrm>
            <a:off x="575175" y="78175"/>
            <a:ext cx="11666100" cy="17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76559"/>
              </a:buClr>
              <a:buSzPts val="7000"/>
              <a:buFont typeface="Calibri"/>
              <a:buNone/>
            </a:pPr>
            <a:r>
              <a:rPr lang="pt-BR" sz="4500"/>
              <a:t>O que o não-citologista deve tirar disso?</a:t>
            </a:r>
            <a:endParaRPr b="0" i="1" sz="4500">
              <a:solidFill>
                <a:srgbClr val="7F7F7F"/>
              </a:solidFill>
              <a:latin typeface="Calibri"/>
              <a:ea typeface="Calibri"/>
              <a:cs typeface="Calibri"/>
              <a:sym typeface="Calibri"/>
            </a:endParaRPr>
          </a:p>
          <a:p>
            <a:pPr indent="0" lvl="0" marL="0" rtl="0" algn="l">
              <a:lnSpc>
                <a:spcPct val="100000"/>
              </a:lnSpc>
              <a:spcBef>
                <a:spcPts val="0"/>
              </a:spcBef>
              <a:spcAft>
                <a:spcPts val="0"/>
              </a:spcAft>
              <a:buClr>
                <a:srgbClr val="476559"/>
              </a:buClr>
              <a:buSzPts val="7000"/>
              <a:buFont typeface="Calibri"/>
              <a:buNone/>
            </a:pPr>
            <a:r>
              <a:rPr b="0" i="1" lang="pt-BR" sz="4500">
                <a:solidFill>
                  <a:srgbClr val="7F7F7F"/>
                </a:solidFill>
                <a:latin typeface="Calibri"/>
                <a:ea typeface="Calibri"/>
                <a:cs typeface="Calibri"/>
                <a:sym typeface="Calibri"/>
              </a:rPr>
              <a:t>What should a non-cytologist make of all this?</a:t>
            </a:r>
            <a:endParaRPr b="0" i="1" sz="4500">
              <a:solidFill>
                <a:srgbClr val="7F7F7F"/>
              </a:solidFill>
              <a:latin typeface="Calibri"/>
              <a:ea typeface="Calibri"/>
              <a:cs typeface="Calibri"/>
              <a:sym typeface="Calibri"/>
            </a:endParaRPr>
          </a:p>
        </p:txBody>
      </p:sp>
      <p:pic>
        <p:nvPicPr>
          <p:cNvPr id="259" name="Google Shape;259;g2e079e7bc09_0_161"/>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260" name="Google Shape;260;g2e079e7bc09_0_161"/>
          <p:cNvSpPr txBox="1"/>
          <p:nvPr>
            <p:ph idx="1" type="body"/>
          </p:nvPr>
        </p:nvSpPr>
        <p:spPr>
          <a:xfrm>
            <a:off x="675275" y="2955798"/>
            <a:ext cx="16725900" cy="5296200"/>
          </a:xfrm>
          <a:prstGeom prst="rect">
            <a:avLst/>
          </a:prstGeom>
          <a:noFill/>
          <a:ln>
            <a:noFill/>
          </a:ln>
        </p:spPr>
        <p:txBody>
          <a:bodyPr anchorCtr="0" anchor="t" bIns="45700" lIns="91425" spcFirstLastPara="1" rIns="91425" wrap="square" tIns="45700">
            <a:noAutofit/>
          </a:bodyPr>
          <a:lstStyle/>
          <a:p>
            <a:pPr indent="-419100" lvl="0" marL="457200" rtl="0" algn="l">
              <a:spcBef>
                <a:spcPts val="0"/>
              </a:spcBef>
              <a:spcAft>
                <a:spcPts val="0"/>
              </a:spcAft>
              <a:buSzPts val="3000"/>
              <a:buChar char="-"/>
            </a:pPr>
            <a:r>
              <a:rPr lang="pt-BR"/>
              <a:t>Neste contexto, é razoável afirmar que </a:t>
            </a:r>
            <a:r>
              <a:rPr b="1" lang="pt-BR"/>
              <a:t>será benéfico ao patologista de partes moles contemporâneo ter familiaridade com técnicas de citologia</a:t>
            </a:r>
            <a:r>
              <a:rPr lang="pt-BR"/>
              <a:t>.</a:t>
            </a:r>
            <a:endParaRPr/>
          </a:p>
          <a:p>
            <a:pPr indent="0" lvl="0" marL="457200" rtl="0" algn="l">
              <a:spcBef>
                <a:spcPts val="0"/>
              </a:spcBef>
              <a:spcAft>
                <a:spcPts val="0"/>
              </a:spcAft>
              <a:buNone/>
            </a:pPr>
            <a:r>
              <a:rPr i="1" lang="pt-BR">
                <a:solidFill>
                  <a:srgbClr val="7F7F7F"/>
                </a:solidFill>
              </a:rPr>
              <a:t>In this context, it’s reasonable that being used to cytology technique will be beneficial to the contemporary soft tissue pathologist.</a:t>
            </a:r>
            <a:endParaRPr i="1">
              <a:solidFill>
                <a:srgbClr val="7F7F7F"/>
              </a:solidFill>
            </a:endParaRPr>
          </a:p>
          <a:p>
            <a:pPr indent="0" lvl="0" marL="0" rtl="0" algn="l">
              <a:spcBef>
                <a:spcPts val="0"/>
              </a:spcBef>
              <a:spcAft>
                <a:spcPts val="0"/>
              </a:spcAft>
              <a:buClr>
                <a:srgbClr val="565755"/>
              </a:buClr>
              <a:buSzPts val="3000"/>
              <a:buNone/>
            </a:pPr>
            <a:r>
              <a:t/>
            </a:r>
            <a:endParaRPr/>
          </a:p>
          <a:p>
            <a:pPr indent="-419100" lvl="0" marL="457200" rtl="0" algn="l">
              <a:spcBef>
                <a:spcPts val="0"/>
              </a:spcBef>
              <a:spcAft>
                <a:spcPts val="0"/>
              </a:spcAft>
              <a:buSzPts val="3000"/>
              <a:buChar char="-"/>
            </a:pPr>
            <a:r>
              <a:rPr lang="pt-BR"/>
              <a:t>Além de capacidade técnica individual, também é importante a </a:t>
            </a:r>
            <a:r>
              <a:rPr b="1" lang="pt-BR"/>
              <a:t>comunicação eficiente </a:t>
            </a:r>
            <a:r>
              <a:rPr lang="pt-BR"/>
              <a:t>patologistas cirúrgicos, citopatologistas, radiologistas e oncologistas para otimizar a coleta e uso deste material.</a:t>
            </a:r>
            <a:endParaRPr/>
          </a:p>
          <a:p>
            <a:pPr indent="0" lvl="0" marL="457200" rtl="0" algn="l">
              <a:spcBef>
                <a:spcPts val="0"/>
              </a:spcBef>
              <a:spcAft>
                <a:spcPts val="0"/>
              </a:spcAft>
              <a:buNone/>
            </a:pPr>
            <a:r>
              <a:rPr i="1" lang="pt-BR">
                <a:solidFill>
                  <a:srgbClr val="7F7F7F"/>
                </a:solidFill>
              </a:rPr>
              <a:t>Besides individual ability, efficient communication between surgical pathology, cytology, radiology and clinical oncology is important to optimize use of cytologic material.</a:t>
            </a:r>
            <a:endParaRPr i="1">
              <a:solidFill>
                <a:srgbClr val="7F7F7F"/>
              </a:solidFill>
            </a:endParaRPr>
          </a:p>
          <a:p>
            <a:pPr indent="0" lvl="0" marL="0" rtl="0" algn="l">
              <a:spcBef>
                <a:spcPts val="0"/>
              </a:spcBef>
              <a:spcAft>
                <a:spcPts val="0"/>
              </a:spcAft>
              <a:buClr>
                <a:srgbClr val="565755"/>
              </a:buClr>
              <a:buSzPts val="3000"/>
              <a:buNone/>
            </a:pPr>
            <a:r>
              <a:t/>
            </a:r>
            <a:endParaRPr/>
          </a:p>
          <a:p>
            <a:pPr indent="0" lvl="0" marL="0" rtl="0" algn="l">
              <a:lnSpc>
                <a:spcPct val="120000"/>
              </a:lnSpc>
              <a:spcBef>
                <a:spcPts val="0"/>
              </a:spcBef>
              <a:spcAft>
                <a:spcPts val="0"/>
              </a:spcAft>
              <a:buClr>
                <a:srgbClr val="565755"/>
              </a:buClr>
              <a:buSzPts val="30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3"/>
          <p:cNvSpPr txBox="1"/>
          <p:nvPr>
            <p:ph type="ctrTitle"/>
          </p:nvPr>
        </p:nvSpPr>
        <p:spPr>
          <a:xfrm>
            <a:off x="2199675" y="3886982"/>
            <a:ext cx="13716000" cy="1134900"/>
          </a:xfrm>
          <a:prstGeom prst="rect">
            <a:avLst/>
          </a:prstGeom>
          <a:noFill/>
          <a:ln>
            <a:noFill/>
          </a:ln>
        </p:spPr>
        <p:txBody>
          <a:bodyPr anchorCtr="0" anchor="t" bIns="45700" lIns="91425" spcFirstLastPara="1" rIns="91425" wrap="square" tIns="45700">
            <a:noAutofit/>
          </a:bodyPr>
          <a:lstStyle/>
          <a:p>
            <a:pPr indent="0" lvl="0" marL="0" rtl="0" algn="ctr">
              <a:lnSpc>
                <a:spcPct val="97872"/>
              </a:lnSpc>
              <a:spcBef>
                <a:spcPts val="0"/>
              </a:spcBef>
              <a:spcAft>
                <a:spcPts val="0"/>
              </a:spcAft>
              <a:buClr>
                <a:schemeClr val="lt1"/>
              </a:buClr>
              <a:buSzPts val="9400"/>
              <a:buFont typeface="Calibri"/>
              <a:buNone/>
            </a:pPr>
            <a:r>
              <a:rPr lang="pt-BR"/>
              <a:t>OBRIGADO!</a:t>
            </a:r>
            <a:endParaRPr/>
          </a:p>
        </p:txBody>
      </p:sp>
      <p:pic>
        <p:nvPicPr>
          <p:cNvPr id="266" name="Google Shape;266;p13"/>
          <p:cNvPicPr preferRelativeResize="0"/>
          <p:nvPr/>
        </p:nvPicPr>
        <p:blipFill rotWithShape="1">
          <a:blip r:embed="rId3">
            <a:alphaModFix/>
          </a:blip>
          <a:srcRect b="0" l="0" r="0" t="0"/>
          <a:stretch/>
        </p:blipFill>
        <p:spPr>
          <a:xfrm>
            <a:off x="5127693" y="5022000"/>
            <a:ext cx="7859965" cy="620938"/>
          </a:xfrm>
          <a:prstGeom prst="rect">
            <a:avLst/>
          </a:prstGeom>
          <a:noFill/>
          <a:ln>
            <a:noFill/>
          </a:ln>
        </p:spPr>
      </p:pic>
      <p:sp>
        <p:nvSpPr>
          <p:cNvPr id="267" name="Google Shape;267;p13"/>
          <p:cNvSpPr txBox="1"/>
          <p:nvPr>
            <p:ph type="ctrTitle"/>
          </p:nvPr>
        </p:nvSpPr>
        <p:spPr>
          <a:xfrm>
            <a:off x="2654225" y="6053632"/>
            <a:ext cx="13716000" cy="1134900"/>
          </a:xfrm>
          <a:prstGeom prst="rect">
            <a:avLst/>
          </a:prstGeom>
          <a:noFill/>
          <a:ln>
            <a:noFill/>
          </a:ln>
        </p:spPr>
        <p:txBody>
          <a:bodyPr anchorCtr="0" anchor="t" bIns="45700" lIns="91425" spcFirstLastPara="1" rIns="91425" wrap="square" tIns="45700">
            <a:noAutofit/>
          </a:bodyPr>
          <a:lstStyle/>
          <a:p>
            <a:pPr indent="0" lvl="0" marL="0" rtl="0" algn="ctr">
              <a:lnSpc>
                <a:spcPct val="97872"/>
              </a:lnSpc>
              <a:spcBef>
                <a:spcPts val="0"/>
              </a:spcBef>
              <a:spcAft>
                <a:spcPts val="0"/>
              </a:spcAft>
              <a:buClr>
                <a:schemeClr val="lt1"/>
              </a:buClr>
              <a:buSzPts val="9400"/>
              <a:buFont typeface="Calibri"/>
              <a:buNone/>
            </a:pPr>
            <a:r>
              <a:rPr lang="pt-BR"/>
              <a:t>THANK YOU</a:t>
            </a:r>
            <a:r>
              <a:rPr lang="pt-BR"/>
              <a:t>!</a:t>
            </a:r>
            <a:endParaRPr/>
          </a:p>
        </p:txBody>
      </p:sp>
      <p:pic>
        <p:nvPicPr>
          <p:cNvPr id="268" name="Google Shape;268;p13"/>
          <p:cNvPicPr preferRelativeResize="0"/>
          <p:nvPr/>
        </p:nvPicPr>
        <p:blipFill rotWithShape="1">
          <a:blip r:embed="rId3">
            <a:alphaModFix/>
          </a:blip>
          <a:srcRect b="0" l="0" r="0" t="0"/>
          <a:stretch/>
        </p:blipFill>
        <p:spPr>
          <a:xfrm>
            <a:off x="5582243" y="7188650"/>
            <a:ext cx="7859965" cy="6209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0dba95afeb_0_11"/>
          <p:cNvSpPr txBox="1"/>
          <p:nvPr>
            <p:ph idx="1" type="body"/>
          </p:nvPr>
        </p:nvSpPr>
        <p:spPr>
          <a:xfrm>
            <a:off x="714317" y="2730717"/>
            <a:ext cx="16859400" cy="6699000"/>
          </a:xfrm>
          <a:prstGeom prst="rect">
            <a:avLst/>
          </a:prstGeom>
        </p:spPr>
        <p:txBody>
          <a:bodyPr anchorCtr="0" anchor="t" bIns="45700" lIns="91425" spcFirstLastPara="1" rIns="91425" wrap="square" tIns="45700">
            <a:noAutofit/>
          </a:bodyPr>
          <a:lstStyle/>
          <a:p>
            <a:pPr indent="0" lvl="0" marL="0" rtl="0" algn="l">
              <a:spcBef>
                <a:spcPts val="1500"/>
              </a:spcBef>
              <a:spcAft>
                <a:spcPts val="0"/>
              </a:spcAft>
              <a:buNone/>
            </a:pPr>
            <a:r>
              <a:t/>
            </a:r>
            <a:endParaRPr/>
          </a:p>
        </p:txBody>
      </p:sp>
      <p:sp>
        <p:nvSpPr>
          <p:cNvPr id="274" name="Google Shape;274;g20dba95afeb_0_11"/>
          <p:cNvSpPr txBox="1"/>
          <p:nvPr>
            <p:ph type="title"/>
          </p:nvPr>
        </p:nvSpPr>
        <p:spPr>
          <a:xfrm>
            <a:off x="935089" y="498984"/>
            <a:ext cx="13144500" cy="1728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3"/>
          <p:cNvSpPr txBox="1"/>
          <p:nvPr>
            <p:ph type="ctrTitle"/>
          </p:nvPr>
        </p:nvSpPr>
        <p:spPr>
          <a:xfrm>
            <a:off x="1000325" y="525593"/>
            <a:ext cx="16287350" cy="1216131"/>
          </a:xfrm>
          <a:prstGeom prst="rect">
            <a:avLst/>
          </a:prstGeom>
          <a:noFill/>
          <a:ln>
            <a:noFill/>
          </a:ln>
        </p:spPr>
        <p:txBody>
          <a:bodyPr anchorCtr="0" anchor="t" bIns="45700" lIns="91425" spcFirstLastPara="1" rIns="91425" wrap="square" tIns="45700">
            <a:noAutofit/>
          </a:bodyPr>
          <a:lstStyle/>
          <a:p>
            <a:pPr indent="0" lvl="0" marL="0" rtl="0" algn="ctr">
              <a:lnSpc>
                <a:spcPct val="146031"/>
              </a:lnSpc>
              <a:spcBef>
                <a:spcPts val="0"/>
              </a:spcBef>
              <a:spcAft>
                <a:spcPts val="0"/>
              </a:spcAft>
              <a:buClr>
                <a:schemeClr val="lt1"/>
              </a:buClr>
              <a:buSzPts val="6300"/>
              <a:buFont typeface="Calibri"/>
              <a:buNone/>
            </a:pPr>
            <a:r>
              <a:rPr lang="pt-BR"/>
              <a:t>Declaração de Conflito de Interesse</a:t>
            </a:r>
            <a:endParaRPr/>
          </a:p>
        </p:txBody>
      </p:sp>
      <p:sp>
        <p:nvSpPr>
          <p:cNvPr id="77" name="Google Shape;77;p3"/>
          <p:cNvSpPr txBox="1"/>
          <p:nvPr>
            <p:ph idx="1" type="body"/>
          </p:nvPr>
        </p:nvSpPr>
        <p:spPr>
          <a:xfrm>
            <a:off x="1000125" y="3113323"/>
            <a:ext cx="16287750" cy="4926269"/>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lt1"/>
              </a:buClr>
              <a:buSzPts val="5000"/>
              <a:buNone/>
            </a:pPr>
            <a:r>
              <a:rPr lang="pt-BR"/>
              <a:t>Dr. Arthur F. de Arruda afirma não ter conflito</a:t>
            </a:r>
            <a:br>
              <a:rPr lang="pt-BR"/>
            </a:br>
            <a:r>
              <a:rPr lang="pt-BR"/>
              <a:t> de interesse a declarar</a:t>
            </a:r>
            <a:endParaRPr/>
          </a:p>
          <a:p>
            <a:pPr indent="0" lvl="0" marL="0" rtl="0" algn="ctr">
              <a:lnSpc>
                <a:spcPct val="133333"/>
              </a:lnSpc>
              <a:spcBef>
                <a:spcPts val="2400"/>
              </a:spcBef>
              <a:spcAft>
                <a:spcPts val="0"/>
              </a:spcAft>
              <a:buClr>
                <a:schemeClr val="lt1"/>
              </a:buClr>
              <a:buSzPts val="3000"/>
              <a:buNone/>
            </a:pPr>
            <a:r>
              <a:t/>
            </a:r>
            <a:endParaRPr/>
          </a:p>
          <a:p>
            <a:pPr indent="0" lvl="0" marL="0" rtl="0" algn="ctr">
              <a:lnSpc>
                <a:spcPct val="133333"/>
              </a:lnSpc>
              <a:spcBef>
                <a:spcPts val="2400"/>
              </a:spcBef>
              <a:spcAft>
                <a:spcPts val="0"/>
              </a:spcAft>
              <a:buClr>
                <a:schemeClr val="lt1"/>
              </a:buClr>
              <a:buSzPts val="3000"/>
              <a:buNone/>
            </a:pPr>
            <a:r>
              <a:t/>
            </a:r>
            <a:endParaRPr sz="3000"/>
          </a:p>
          <a:p>
            <a:pPr indent="0" lvl="0" marL="0" rtl="0" algn="ctr">
              <a:lnSpc>
                <a:spcPct val="153846"/>
              </a:lnSpc>
              <a:spcBef>
                <a:spcPts val="2400"/>
              </a:spcBef>
              <a:spcAft>
                <a:spcPts val="0"/>
              </a:spcAft>
              <a:buClr>
                <a:schemeClr val="lt1"/>
              </a:buClr>
              <a:buSzPts val="2600"/>
              <a:buNone/>
            </a:pPr>
            <a:r>
              <a:rPr lang="pt-BR" sz="2600"/>
              <a:t>Exigência da RDC Nº 96/08 da ANVISA</a:t>
            </a:r>
            <a:endParaRPr/>
          </a:p>
          <a:p>
            <a:pPr indent="0" lvl="0" marL="0" rtl="0" algn="ctr">
              <a:lnSpc>
                <a:spcPct val="120000"/>
              </a:lnSpc>
              <a:spcBef>
                <a:spcPts val="2400"/>
              </a:spcBef>
              <a:spcAft>
                <a:spcPts val="0"/>
              </a:spcAft>
              <a:buClr>
                <a:schemeClr val="lt1"/>
              </a:buClr>
              <a:buSzPts val="5000"/>
              <a:buNone/>
            </a:pPr>
            <a:r>
              <a:t/>
            </a:r>
            <a:endParaRPr/>
          </a:p>
        </p:txBody>
      </p:sp>
      <p:pic>
        <p:nvPicPr>
          <p:cNvPr id="78" name="Google Shape;78;p3"/>
          <p:cNvPicPr preferRelativeResize="0"/>
          <p:nvPr/>
        </p:nvPicPr>
        <p:blipFill rotWithShape="1">
          <a:blip r:embed="rId3">
            <a:alphaModFix/>
          </a:blip>
          <a:srcRect b="0" l="0" r="0" t="0"/>
          <a:stretch/>
        </p:blipFill>
        <p:spPr>
          <a:xfrm>
            <a:off x="5882874" y="1690912"/>
            <a:ext cx="6522253" cy="5152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g20dba95afeb_0_16"/>
          <p:cNvPicPr preferRelativeResize="0"/>
          <p:nvPr/>
        </p:nvPicPr>
        <p:blipFill rotWithShape="1">
          <a:blip r:embed="rId3">
            <a:alphaModFix/>
          </a:blip>
          <a:srcRect b="24136" l="20702" r="15280" t="20440"/>
          <a:stretch/>
        </p:blipFill>
        <p:spPr>
          <a:xfrm>
            <a:off x="-1800525" y="-298200"/>
            <a:ext cx="20088525" cy="13042909"/>
          </a:xfrm>
          <a:prstGeom prst="rect">
            <a:avLst/>
          </a:prstGeom>
          <a:noFill/>
          <a:ln>
            <a:noFill/>
          </a:ln>
        </p:spPr>
      </p:pic>
      <p:pic>
        <p:nvPicPr>
          <p:cNvPr id="84" name="Google Shape;84;g20dba95afeb_0_16"/>
          <p:cNvPicPr preferRelativeResize="0"/>
          <p:nvPr/>
        </p:nvPicPr>
        <p:blipFill rotWithShape="1">
          <a:blip r:embed="rId4">
            <a:alphaModFix/>
          </a:blip>
          <a:srcRect b="0" l="0" r="0" t="0"/>
          <a:stretch/>
        </p:blipFill>
        <p:spPr>
          <a:xfrm>
            <a:off x="14026642" y="-108012"/>
            <a:ext cx="3678323" cy="6871691"/>
          </a:xfrm>
          <a:prstGeom prst="rect">
            <a:avLst/>
          </a:prstGeom>
          <a:noFill/>
          <a:ln>
            <a:noFill/>
          </a:ln>
        </p:spPr>
      </p:pic>
      <p:sp>
        <p:nvSpPr>
          <p:cNvPr id="85" name="Google Shape;85;g20dba95afeb_0_16"/>
          <p:cNvSpPr txBox="1"/>
          <p:nvPr>
            <p:ph type="title"/>
          </p:nvPr>
        </p:nvSpPr>
        <p:spPr>
          <a:xfrm>
            <a:off x="14579277" y="517008"/>
            <a:ext cx="2557500" cy="203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E75B5"/>
              </a:buClr>
              <a:buSzPts val="3000"/>
              <a:buFont typeface="Calibri"/>
              <a:buNone/>
            </a:pPr>
            <a:r>
              <a:rPr lang="pt-BR" sz="3000">
                <a:solidFill>
                  <a:srgbClr val="7F7F7F"/>
                </a:solidFill>
              </a:rPr>
              <a:t>Por que falar de citologia, afinal?</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rPr i="1" lang="pt-BR" sz="3000">
                <a:solidFill>
                  <a:srgbClr val="CCCCCC"/>
                </a:solidFill>
              </a:rPr>
              <a:t>Why talk about cytology, anyway?</a:t>
            </a:r>
            <a:endParaRPr i="1" sz="3000">
              <a:solidFill>
                <a:srgbClr val="CCCC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7"/>
          <p:cNvSpPr txBox="1"/>
          <p:nvPr>
            <p:ph type="ctrTitle"/>
          </p:nvPr>
        </p:nvSpPr>
        <p:spPr>
          <a:xfrm>
            <a:off x="575186" y="524177"/>
            <a:ext cx="11665975" cy="1216131"/>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Introdução </a:t>
            </a:r>
            <a:r>
              <a:rPr b="0" i="1" lang="pt-BR">
                <a:solidFill>
                  <a:srgbClr val="7F7F7F"/>
                </a:solidFill>
                <a:latin typeface="Calibri"/>
                <a:ea typeface="Calibri"/>
                <a:cs typeface="Calibri"/>
                <a:sym typeface="Calibri"/>
              </a:rPr>
              <a:t>/ Introduction</a:t>
            </a:r>
            <a:endParaRPr b="0" i="1">
              <a:solidFill>
                <a:srgbClr val="7F7F7F"/>
              </a:solidFill>
              <a:latin typeface="Calibri"/>
              <a:ea typeface="Calibri"/>
              <a:cs typeface="Calibri"/>
              <a:sym typeface="Calibri"/>
            </a:endParaRPr>
          </a:p>
        </p:txBody>
      </p:sp>
      <p:pic>
        <p:nvPicPr>
          <p:cNvPr id="91" name="Google Shape;91;p7"/>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92" name="Google Shape;92;p7"/>
          <p:cNvSpPr txBox="1"/>
          <p:nvPr>
            <p:ph idx="1" type="body"/>
          </p:nvPr>
        </p:nvSpPr>
        <p:spPr>
          <a:xfrm>
            <a:off x="8191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t/>
            </a:r>
            <a:endParaRPr/>
          </a:p>
        </p:txBody>
      </p:sp>
      <p:pic>
        <p:nvPicPr>
          <p:cNvPr id="93" name="Google Shape;93;p7"/>
          <p:cNvPicPr preferRelativeResize="0"/>
          <p:nvPr/>
        </p:nvPicPr>
        <p:blipFill>
          <a:blip r:embed="rId4">
            <a:alphaModFix/>
          </a:blip>
          <a:stretch>
            <a:fillRect/>
          </a:stretch>
        </p:blipFill>
        <p:spPr>
          <a:xfrm>
            <a:off x="876725" y="2188325"/>
            <a:ext cx="10820001" cy="6972625"/>
          </a:xfrm>
          <a:prstGeom prst="rect">
            <a:avLst/>
          </a:prstGeom>
          <a:noFill/>
          <a:ln>
            <a:noFill/>
          </a:ln>
        </p:spPr>
      </p:pic>
      <p:pic>
        <p:nvPicPr>
          <p:cNvPr id="94" name="Google Shape;94;p7" title="20240118_123120.jpg"/>
          <p:cNvPicPr preferRelativeResize="0"/>
          <p:nvPr/>
        </p:nvPicPr>
        <p:blipFill>
          <a:blip r:embed="rId5">
            <a:alphaModFix/>
          </a:blip>
          <a:stretch>
            <a:fillRect/>
          </a:stretch>
        </p:blipFill>
        <p:spPr>
          <a:xfrm>
            <a:off x="9717459" y="2188325"/>
            <a:ext cx="6659277" cy="4994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2e079e7bc09_0_3"/>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Introdução </a:t>
            </a:r>
            <a:r>
              <a:rPr b="0" i="1" lang="pt-BR">
                <a:solidFill>
                  <a:srgbClr val="7F7F7F"/>
                </a:solidFill>
                <a:latin typeface="Calibri"/>
                <a:ea typeface="Calibri"/>
                <a:cs typeface="Calibri"/>
                <a:sym typeface="Calibri"/>
              </a:rPr>
              <a:t>/ Introduction</a:t>
            </a:r>
            <a:endParaRPr b="0" i="1">
              <a:solidFill>
                <a:srgbClr val="7F7F7F"/>
              </a:solidFill>
              <a:latin typeface="Calibri"/>
              <a:ea typeface="Calibri"/>
              <a:cs typeface="Calibri"/>
              <a:sym typeface="Calibri"/>
            </a:endParaRPr>
          </a:p>
        </p:txBody>
      </p:sp>
      <p:pic>
        <p:nvPicPr>
          <p:cNvPr id="100" name="Google Shape;100;g2e079e7bc09_0_3"/>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01" name="Google Shape;101;g2e079e7bc09_0_3"/>
          <p:cNvSpPr txBox="1"/>
          <p:nvPr>
            <p:ph idx="1" type="body"/>
          </p:nvPr>
        </p:nvSpPr>
        <p:spPr>
          <a:xfrm>
            <a:off x="819150" y="2336038"/>
            <a:ext cx="16725900" cy="6265500"/>
          </a:xfrm>
          <a:prstGeom prst="rect">
            <a:avLst/>
          </a:prstGeom>
          <a:noFill/>
          <a:ln>
            <a:noFill/>
          </a:ln>
          <a:effectLst>
            <a:outerShdw blurRad="885825"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Font typeface="Arial"/>
              <a:buNone/>
            </a:pPr>
            <a:r>
              <a:t/>
            </a:r>
            <a:endParaRPr/>
          </a:p>
        </p:txBody>
      </p:sp>
      <p:pic>
        <p:nvPicPr>
          <p:cNvPr id="102" name="Google Shape;102;g2e079e7bc09_0_3"/>
          <p:cNvPicPr preferRelativeResize="0"/>
          <p:nvPr/>
        </p:nvPicPr>
        <p:blipFill rotWithShape="1">
          <a:blip r:embed="rId4">
            <a:alphaModFix/>
          </a:blip>
          <a:srcRect b="23512" l="0" r="0" t="0"/>
          <a:stretch/>
        </p:blipFill>
        <p:spPr>
          <a:xfrm>
            <a:off x="891075" y="2336047"/>
            <a:ext cx="13750350" cy="4762400"/>
          </a:xfrm>
          <a:prstGeom prst="rect">
            <a:avLst/>
          </a:prstGeom>
          <a:noFill/>
          <a:ln>
            <a:noFill/>
          </a:ln>
        </p:spPr>
      </p:pic>
      <p:sp>
        <p:nvSpPr>
          <p:cNvPr id="103" name="Google Shape;103;g2e079e7bc09_0_3"/>
          <p:cNvSpPr txBox="1"/>
          <p:nvPr/>
        </p:nvSpPr>
        <p:spPr>
          <a:xfrm>
            <a:off x="1002125" y="7317075"/>
            <a:ext cx="14132400" cy="1800600"/>
          </a:xfrm>
          <a:prstGeom prst="rect">
            <a:avLst/>
          </a:prstGeom>
          <a:solidFill>
            <a:srgbClr val="D3EAE2"/>
          </a:solidFill>
          <a:ln>
            <a:noFill/>
          </a:ln>
          <a:effectLst>
            <a:outerShdw blurRad="271463"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pt-BR" sz="3000">
                <a:solidFill>
                  <a:srgbClr val="4E5447"/>
                </a:solidFill>
                <a:latin typeface="Calibri"/>
                <a:ea typeface="Calibri"/>
                <a:cs typeface="Calibri"/>
                <a:sym typeface="Calibri"/>
              </a:rPr>
              <a:t>“Doing more with less tissue has been the dominating trend in pathology over the last decade. Cytopathology has been at the epicentre of this change, since tissue is generally collected using minimally invasive techniques for diagnosis and ancillary studies.”</a:t>
            </a:r>
            <a:endParaRPr sz="3000">
              <a:solidFill>
                <a:srgbClr val="4E544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2e079e7bc09_0_76"/>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Introdução </a:t>
            </a:r>
            <a:r>
              <a:rPr b="0" i="1" lang="pt-BR">
                <a:solidFill>
                  <a:srgbClr val="7F7F7F"/>
                </a:solidFill>
                <a:latin typeface="Calibri"/>
                <a:ea typeface="Calibri"/>
                <a:cs typeface="Calibri"/>
                <a:sym typeface="Calibri"/>
              </a:rPr>
              <a:t>/ Introduction</a:t>
            </a:r>
            <a:endParaRPr b="0" i="1">
              <a:solidFill>
                <a:srgbClr val="7F7F7F"/>
              </a:solidFill>
              <a:latin typeface="Calibri"/>
              <a:ea typeface="Calibri"/>
              <a:cs typeface="Calibri"/>
              <a:sym typeface="Calibri"/>
            </a:endParaRPr>
          </a:p>
        </p:txBody>
      </p:sp>
      <p:pic>
        <p:nvPicPr>
          <p:cNvPr id="109" name="Google Shape;109;g2e079e7bc09_0_76"/>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10" name="Google Shape;110;g2e079e7bc09_0_76"/>
          <p:cNvSpPr txBox="1"/>
          <p:nvPr>
            <p:ph idx="1" type="body"/>
          </p:nvPr>
        </p:nvSpPr>
        <p:spPr>
          <a:xfrm>
            <a:off x="819150" y="2336038"/>
            <a:ext cx="16725900" cy="6265500"/>
          </a:xfrm>
          <a:prstGeom prst="rect">
            <a:avLst/>
          </a:prstGeom>
          <a:noFill/>
          <a:ln>
            <a:noFill/>
          </a:ln>
        </p:spPr>
        <p:txBody>
          <a:bodyPr anchorCtr="0" anchor="t" bIns="45700" lIns="91425" spcFirstLastPara="1" rIns="91425" wrap="square" tIns="45700">
            <a:noAutofit/>
          </a:bodyPr>
          <a:lstStyle/>
          <a:p>
            <a:pPr indent="0" lvl="0" marL="457200" rtl="0" algn="l">
              <a:lnSpc>
                <a:spcPct val="120000"/>
              </a:lnSpc>
              <a:spcBef>
                <a:spcPts val="0"/>
              </a:spcBef>
              <a:spcAft>
                <a:spcPts val="0"/>
              </a:spcAft>
              <a:buNone/>
            </a:pPr>
            <a:r>
              <a:t/>
            </a:r>
            <a:endParaRPr/>
          </a:p>
        </p:txBody>
      </p:sp>
      <p:pic>
        <p:nvPicPr>
          <p:cNvPr id="111" name="Google Shape;111;g2e079e7bc09_0_76"/>
          <p:cNvPicPr preferRelativeResize="0"/>
          <p:nvPr/>
        </p:nvPicPr>
        <p:blipFill>
          <a:blip r:embed="rId4">
            <a:alphaModFix/>
          </a:blip>
          <a:stretch>
            <a:fillRect/>
          </a:stretch>
        </p:blipFill>
        <p:spPr>
          <a:xfrm>
            <a:off x="819150" y="2351350"/>
            <a:ext cx="11022901" cy="6363575"/>
          </a:xfrm>
          <a:prstGeom prst="rect">
            <a:avLst/>
          </a:prstGeom>
          <a:noFill/>
          <a:ln cap="flat" cmpd="sng" w="38100">
            <a:solidFill>
              <a:schemeClr val="dk2"/>
            </a:solidFill>
            <a:prstDash val="solid"/>
            <a:round/>
            <a:headEnd len="sm" w="sm" type="none"/>
            <a:tailEnd len="sm" w="sm" type="none"/>
          </a:ln>
        </p:spPr>
      </p:pic>
      <p:sp>
        <p:nvSpPr>
          <p:cNvPr id="112" name="Google Shape;112;g2e079e7bc09_0_76"/>
          <p:cNvSpPr/>
          <p:nvPr/>
        </p:nvSpPr>
        <p:spPr>
          <a:xfrm>
            <a:off x="1596050" y="6010100"/>
            <a:ext cx="1151100" cy="446100"/>
          </a:xfrm>
          <a:prstGeom prst="roundRect">
            <a:avLst>
              <a:gd fmla="val 16667" name="adj"/>
            </a:avLst>
          </a:prstGeom>
          <a:noFill/>
          <a:ln cap="flat" cmpd="sng" w="381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g2e079e7bc09_0_76"/>
          <p:cNvSpPr/>
          <p:nvPr/>
        </p:nvSpPr>
        <p:spPr>
          <a:xfrm>
            <a:off x="1797350" y="6858975"/>
            <a:ext cx="949800" cy="446100"/>
          </a:xfrm>
          <a:prstGeom prst="roundRect">
            <a:avLst>
              <a:gd fmla="val 16667" name="adj"/>
            </a:avLst>
          </a:prstGeom>
          <a:noFill/>
          <a:ln cap="flat" cmpd="sng" w="381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g2e079e7bc09_0_76"/>
          <p:cNvSpPr/>
          <p:nvPr/>
        </p:nvSpPr>
        <p:spPr>
          <a:xfrm>
            <a:off x="2157150" y="5161225"/>
            <a:ext cx="590100" cy="446100"/>
          </a:xfrm>
          <a:prstGeom prst="roundRect">
            <a:avLst>
              <a:gd fmla="val 16667" name="adj"/>
            </a:avLst>
          </a:prstGeom>
          <a:noFill/>
          <a:ln cap="flat" cmpd="sng" w="381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g2e079e7bc09_0_76"/>
          <p:cNvSpPr txBox="1"/>
          <p:nvPr/>
        </p:nvSpPr>
        <p:spPr>
          <a:xfrm>
            <a:off x="8257450" y="3336675"/>
            <a:ext cx="8502900" cy="3191400"/>
          </a:xfrm>
          <a:prstGeom prst="rect">
            <a:avLst/>
          </a:prstGeom>
          <a:solidFill>
            <a:srgbClr val="D3EAE2"/>
          </a:solidFill>
          <a:ln>
            <a:noFill/>
          </a:ln>
          <a:effectLst>
            <a:outerShdw blurRad="300038" rotWithShape="0" algn="bl" dir="5400000" dist="19050">
              <a:srgbClr val="000000">
                <a:alpha val="55000"/>
              </a:srgbClr>
            </a:outerShdw>
          </a:effectLst>
        </p:spPr>
        <p:txBody>
          <a:bodyPr anchorCtr="0" anchor="t" bIns="91425" lIns="270000" spcFirstLastPara="1" rIns="91425" wrap="square" tIns="91425">
            <a:noAutofit/>
          </a:bodyPr>
          <a:lstStyle/>
          <a:p>
            <a:pPr indent="0" lvl="0" marL="179999" rtl="0" algn="l">
              <a:lnSpc>
                <a:spcPct val="115000"/>
              </a:lnSpc>
              <a:spcBef>
                <a:spcPts val="0"/>
              </a:spcBef>
              <a:spcAft>
                <a:spcPts val="0"/>
              </a:spcAft>
              <a:buNone/>
            </a:pPr>
            <a:r>
              <a:rPr lang="pt-BR" sz="3000">
                <a:solidFill>
                  <a:srgbClr val="4E5447"/>
                </a:solidFill>
                <a:latin typeface="Calibri"/>
                <a:ea typeface="Calibri"/>
                <a:cs typeface="Calibri"/>
                <a:sym typeface="Calibri"/>
              </a:rPr>
              <a:t>2009-2018: aumento de 38% no total de PAAFs, principalmente de linfonodo (40%), partes moles (40%) e fígado (98%).</a:t>
            </a:r>
            <a:endParaRPr sz="3000">
              <a:solidFill>
                <a:srgbClr val="4E5447"/>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179999" rtl="0" algn="l">
              <a:lnSpc>
                <a:spcPct val="115000"/>
              </a:lnSpc>
              <a:spcBef>
                <a:spcPts val="0"/>
              </a:spcBef>
              <a:spcAft>
                <a:spcPts val="0"/>
              </a:spcAft>
              <a:buNone/>
            </a:pPr>
            <a:r>
              <a:rPr i="1" lang="pt-BR" sz="3000">
                <a:solidFill>
                  <a:srgbClr val="7F7F7F"/>
                </a:solidFill>
                <a:latin typeface="Calibri"/>
                <a:ea typeface="Calibri"/>
                <a:cs typeface="Calibri"/>
                <a:sym typeface="Calibri"/>
              </a:rPr>
              <a:t>2009-2018: 38% increase in all FNAs, led by lymph node (40%), soft tissue (40%) and liver (98%)</a:t>
            </a:r>
            <a:endParaRPr i="1" sz="3000">
              <a:solidFill>
                <a:srgbClr val="7F7F7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e079e7bc09_0_95"/>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Introdução </a:t>
            </a:r>
            <a:r>
              <a:rPr b="0" i="1" lang="pt-BR">
                <a:solidFill>
                  <a:srgbClr val="7F7F7F"/>
                </a:solidFill>
                <a:latin typeface="Calibri"/>
                <a:ea typeface="Calibri"/>
                <a:cs typeface="Calibri"/>
                <a:sym typeface="Calibri"/>
              </a:rPr>
              <a:t>/ Introduction</a:t>
            </a:r>
            <a:endParaRPr b="0" i="1">
              <a:solidFill>
                <a:srgbClr val="7F7F7F"/>
              </a:solidFill>
              <a:latin typeface="Calibri"/>
              <a:ea typeface="Calibri"/>
              <a:cs typeface="Calibri"/>
              <a:sym typeface="Calibri"/>
            </a:endParaRPr>
          </a:p>
        </p:txBody>
      </p:sp>
      <p:pic>
        <p:nvPicPr>
          <p:cNvPr id="121" name="Google Shape;121;g2e079e7bc09_0_95"/>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22" name="Google Shape;122;g2e079e7bc09_0_95"/>
          <p:cNvSpPr txBox="1"/>
          <p:nvPr>
            <p:ph idx="1" type="body"/>
          </p:nvPr>
        </p:nvSpPr>
        <p:spPr>
          <a:xfrm>
            <a:off x="819150" y="2336038"/>
            <a:ext cx="16725900" cy="6265500"/>
          </a:xfrm>
          <a:prstGeom prst="rect">
            <a:avLst/>
          </a:prstGeom>
          <a:noFill/>
          <a:ln>
            <a:noFill/>
          </a:ln>
        </p:spPr>
        <p:txBody>
          <a:bodyPr anchorCtr="0" anchor="t" bIns="45700" lIns="91425" spcFirstLastPara="1" rIns="91425" wrap="square" tIns="45700">
            <a:noAutofit/>
          </a:bodyPr>
          <a:lstStyle/>
          <a:p>
            <a:pPr indent="0" lvl="0" marL="457200" rtl="0" algn="l">
              <a:lnSpc>
                <a:spcPct val="120000"/>
              </a:lnSpc>
              <a:spcBef>
                <a:spcPts val="0"/>
              </a:spcBef>
              <a:spcAft>
                <a:spcPts val="0"/>
              </a:spcAft>
              <a:buNone/>
            </a:pPr>
            <a:r>
              <a:t/>
            </a:r>
            <a:endParaRPr/>
          </a:p>
        </p:txBody>
      </p:sp>
      <p:pic>
        <p:nvPicPr>
          <p:cNvPr id="123" name="Google Shape;123;g2e079e7bc09_0_95"/>
          <p:cNvPicPr preferRelativeResize="0"/>
          <p:nvPr/>
        </p:nvPicPr>
        <p:blipFill>
          <a:blip r:embed="rId4">
            <a:alphaModFix/>
          </a:blip>
          <a:stretch>
            <a:fillRect/>
          </a:stretch>
        </p:blipFill>
        <p:spPr>
          <a:xfrm>
            <a:off x="819127" y="2336050"/>
            <a:ext cx="11495524" cy="6345675"/>
          </a:xfrm>
          <a:prstGeom prst="rect">
            <a:avLst/>
          </a:prstGeom>
          <a:noFill/>
          <a:ln>
            <a:noFill/>
          </a:ln>
        </p:spPr>
      </p:pic>
      <p:sp>
        <p:nvSpPr>
          <p:cNvPr id="124" name="Google Shape;124;g2e079e7bc09_0_95"/>
          <p:cNvSpPr txBox="1"/>
          <p:nvPr/>
        </p:nvSpPr>
        <p:spPr>
          <a:xfrm>
            <a:off x="8631525" y="3610000"/>
            <a:ext cx="6834000" cy="3162600"/>
          </a:xfrm>
          <a:prstGeom prst="rect">
            <a:avLst/>
          </a:prstGeom>
          <a:solidFill>
            <a:srgbClr val="D3EAE2"/>
          </a:solidFill>
          <a:ln>
            <a:noFill/>
          </a:ln>
          <a:effectLst>
            <a:outerShdw blurRad="300038" rotWithShape="0" algn="bl" dir="5400000" dist="19050">
              <a:srgbClr val="000000">
                <a:alpha val="55000"/>
              </a:srgbClr>
            </a:outerShdw>
          </a:effectLst>
        </p:spPr>
        <p:txBody>
          <a:bodyPr anchorCtr="0" anchor="t" bIns="91425" lIns="270000" spcFirstLastPara="1" rIns="91425" wrap="square" tIns="91425">
            <a:noAutofit/>
          </a:bodyPr>
          <a:lstStyle/>
          <a:p>
            <a:pPr indent="0" lvl="0" marL="0" marR="116785" rtl="0" algn="l">
              <a:lnSpc>
                <a:spcPct val="115000"/>
              </a:lnSpc>
              <a:spcBef>
                <a:spcPts val="0"/>
              </a:spcBef>
              <a:spcAft>
                <a:spcPts val="0"/>
              </a:spcAft>
              <a:buNone/>
            </a:pPr>
            <a:r>
              <a:rPr lang="pt-BR" sz="3000">
                <a:solidFill>
                  <a:srgbClr val="4E5447"/>
                </a:solidFill>
                <a:latin typeface="Calibri"/>
                <a:ea typeface="Calibri"/>
                <a:cs typeface="Calibri"/>
                <a:sym typeface="Calibri"/>
              </a:rPr>
              <a:t>Aumento de 250% no uso de material de citologia para testagem molecular (284 para 993 casos)</a:t>
            </a:r>
            <a:endParaRPr sz="3000">
              <a:solidFill>
                <a:srgbClr val="4E5447"/>
              </a:solidFill>
              <a:latin typeface="Calibri"/>
              <a:ea typeface="Calibri"/>
              <a:cs typeface="Calibri"/>
              <a:sym typeface="Calibri"/>
            </a:endParaRPr>
          </a:p>
          <a:p>
            <a:pPr indent="0" lvl="0" marL="0" marR="116785" rtl="0" algn="l">
              <a:lnSpc>
                <a:spcPct val="115000"/>
              </a:lnSpc>
              <a:spcBef>
                <a:spcPts val="0"/>
              </a:spcBef>
              <a:spcAft>
                <a:spcPts val="0"/>
              </a:spcAft>
              <a:buNone/>
            </a:pPr>
            <a:r>
              <a:t/>
            </a:r>
            <a:endParaRPr sz="1200">
              <a:solidFill>
                <a:srgbClr val="4E5447"/>
              </a:solidFill>
              <a:latin typeface="Calibri"/>
              <a:ea typeface="Calibri"/>
              <a:cs typeface="Calibri"/>
              <a:sym typeface="Calibri"/>
            </a:endParaRPr>
          </a:p>
          <a:p>
            <a:pPr indent="0" lvl="0" marL="0" marR="116785" rtl="0" algn="l">
              <a:lnSpc>
                <a:spcPct val="115000"/>
              </a:lnSpc>
              <a:spcBef>
                <a:spcPts val="0"/>
              </a:spcBef>
              <a:spcAft>
                <a:spcPts val="0"/>
              </a:spcAft>
              <a:buNone/>
            </a:pPr>
            <a:r>
              <a:rPr i="1" lang="pt-BR" sz="3000">
                <a:solidFill>
                  <a:srgbClr val="7F7F7F"/>
                </a:solidFill>
                <a:latin typeface="Calibri"/>
                <a:ea typeface="Calibri"/>
                <a:cs typeface="Calibri"/>
                <a:sym typeface="Calibri"/>
              </a:rPr>
              <a:t>250% increase in molecular testing in cytology material (284 to 993 cases)</a:t>
            </a:r>
            <a:endParaRPr i="1" sz="3000">
              <a:solidFill>
                <a:srgbClr val="7F7F7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g2e079e7bc09_0_167"/>
          <p:cNvPicPr preferRelativeResize="0"/>
          <p:nvPr/>
        </p:nvPicPr>
        <p:blipFill rotWithShape="1">
          <a:blip r:embed="rId3">
            <a:alphaModFix/>
          </a:blip>
          <a:srcRect b="24136" l="20702" r="15280" t="20440"/>
          <a:stretch/>
        </p:blipFill>
        <p:spPr>
          <a:xfrm>
            <a:off x="-1800525" y="-298200"/>
            <a:ext cx="20088525" cy="13042909"/>
          </a:xfrm>
          <a:prstGeom prst="rect">
            <a:avLst/>
          </a:prstGeom>
          <a:noFill/>
          <a:ln>
            <a:noFill/>
          </a:ln>
        </p:spPr>
      </p:pic>
      <p:pic>
        <p:nvPicPr>
          <p:cNvPr id="130" name="Google Shape;130;g2e079e7bc09_0_167"/>
          <p:cNvPicPr preferRelativeResize="0"/>
          <p:nvPr/>
        </p:nvPicPr>
        <p:blipFill rotWithShape="1">
          <a:blip r:embed="rId4">
            <a:alphaModFix/>
          </a:blip>
          <a:srcRect b="0" l="0" r="0" t="0"/>
          <a:stretch/>
        </p:blipFill>
        <p:spPr>
          <a:xfrm>
            <a:off x="14026642" y="-108012"/>
            <a:ext cx="3678323" cy="6871691"/>
          </a:xfrm>
          <a:prstGeom prst="rect">
            <a:avLst/>
          </a:prstGeom>
          <a:noFill/>
          <a:ln>
            <a:noFill/>
          </a:ln>
        </p:spPr>
      </p:pic>
      <p:sp>
        <p:nvSpPr>
          <p:cNvPr id="131" name="Google Shape;131;g2e079e7bc09_0_167"/>
          <p:cNvSpPr txBox="1"/>
          <p:nvPr>
            <p:ph type="title"/>
          </p:nvPr>
        </p:nvSpPr>
        <p:spPr>
          <a:xfrm>
            <a:off x="14579277" y="517008"/>
            <a:ext cx="2557500" cy="203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E75B5"/>
              </a:buClr>
              <a:buSzPts val="3000"/>
              <a:buFont typeface="Calibri"/>
              <a:buNone/>
            </a:pPr>
            <a:r>
              <a:rPr lang="pt-BR" sz="3000">
                <a:solidFill>
                  <a:srgbClr val="7F7F7F"/>
                </a:solidFill>
              </a:rPr>
              <a:t>Citologia no diagnóstico pré-operatório </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t/>
            </a:r>
            <a:endParaRPr sz="3000">
              <a:solidFill>
                <a:srgbClr val="7F7F7F"/>
              </a:solidFill>
            </a:endParaRPr>
          </a:p>
          <a:p>
            <a:pPr indent="0" lvl="0" marL="0" rtl="0" algn="ctr">
              <a:lnSpc>
                <a:spcPct val="90000"/>
              </a:lnSpc>
              <a:spcBef>
                <a:spcPts val="0"/>
              </a:spcBef>
              <a:spcAft>
                <a:spcPts val="0"/>
              </a:spcAft>
              <a:buClr>
                <a:srgbClr val="2E75B5"/>
              </a:buClr>
              <a:buSzPts val="3000"/>
              <a:buFont typeface="Calibri"/>
              <a:buNone/>
            </a:pPr>
            <a:r>
              <a:rPr i="1" lang="pt-BR" sz="3000">
                <a:solidFill>
                  <a:srgbClr val="CCCCCC"/>
                </a:solidFill>
              </a:rPr>
              <a:t>Cytology in pre-operative diagnosis</a:t>
            </a:r>
            <a:endParaRPr i="1" sz="3000">
              <a:solidFill>
                <a:srgbClr val="CCCCCC"/>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gresso de Patologia">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2024-02-22T18:43:09Z</dcterms:created>
  <dc:creator>Alexsander Verrone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